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89" name=""/>
        <p:cNvGrpSpPr/>
        <p:nvPr/>
      </p:nvGrpSpPr>
      <p:grpSpPr>
        <a:xfrm>
          <a:off x="0" y="0"/>
          <a:ext cx="0" cy="0"/>
          <a:chOff x="0" y="0"/>
          <a:chExt cx="0" cy="0"/>
        </a:xfrm>
      </p:grpSpPr>
      <p:sp>
        <p:nvSpPr>
          <p:cNvPr id="1048901"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902"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5282F153-3F37-0F45-9E97-73ACFA13230C}" type="datetimeFigureOut">
              <a:rPr lang="en-US"/>
              <a:t>7/23/19</a:t>
            </a:fld>
            <a:endParaRPr lang="en-US"/>
          </a:p>
        </p:txBody>
      </p:sp>
      <p:sp>
        <p:nvSpPr>
          <p:cNvPr id="1048903"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904"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05"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906"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CE5E9CC1-C706-0F49-92D6-E571CC5EEA8F}" type="slidenum">
              <a:rPr lang="en-US"/>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7" name=""/>
        <p:cNvGrpSpPr/>
        <p:nvPr/>
      </p:nvGrpSpPr>
      <p:grpSpPr>
        <a:xfrm>
          <a:off x="0" y="0"/>
          <a:ext cx="0" cy="0"/>
          <a:chOff x="0" y="0"/>
          <a:chExt cx="0" cy="0"/>
        </a:xfrm>
      </p:grpSpPr>
      <p:sp>
        <p:nvSpPr>
          <p:cNvPr id="1048582" name="Slide Image Placeholder 1"/>
          <p:cNvSpPr>
            <a:spLocks noChangeAspect="1" noRot="1" noGrp="1"/>
          </p:cNvSpPr>
          <p:nvPr>
            <p:ph type="sldImg"/>
          </p:nvPr>
        </p:nvSpPr>
        <p:spPr/>
      </p:sp>
      <p:sp>
        <p:nvSpPr>
          <p:cNvPr id="1048583" name="Notes Placeholder 2"/>
          <p:cNvSpPr>
            <a:spLocks noGrp="1"/>
          </p:cNvSpPr>
          <p:nvPr>
            <p:ph type="body" idx="1"/>
          </p:nvPr>
        </p:nvSpPr>
        <p:spPr/>
        <p:txBody>
          <a:bodyPr/>
          <a:p>
            <a:r>
              <a:rPr dirty="0" lang="en-US"/>
              <a:t/>
            </a:r>
            <a:endParaRPr dirty="0" lang="en-US"/>
          </a:p>
        </p:txBody>
      </p:sp>
      <p:sp>
        <p:nvSpPr>
          <p:cNvPr id="1048584"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742" name="Slide Image Placeholder 1"/>
          <p:cNvSpPr>
            <a:spLocks noChangeAspect="1" noRot="1" noGrp="1"/>
          </p:cNvSpPr>
          <p:nvPr>
            <p:ph type="sldImg"/>
          </p:nvPr>
        </p:nvSpPr>
        <p:spPr/>
      </p:sp>
      <p:sp>
        <p:nvSpPr>
          <p:cNvPr id="1048743" name="Notes Placeholder 2"/>
          <p:cNvSpPr>
            <a:spLocks noGrp="1"/>
          </p:cNvSpPr>
          <p:nvPr>
            <p:ph type="body" idx="1"/>
          </p:nvPr>
        </p:nvSpPr>
        <p:spPr/>
        <p:txBody>
          <a:bodyPr/>
          <a:p>
            <a:r>
              <a:rPr dirty="0" lang="en-US"/>
              <a:t/>
            </a:r>
            <a:endParaRPr dirty="0" lang="en-US"/>
          </a:p>
        </p:txBody>
      </p:sp>
      <p:sp>
        <p:nvSpPr>
          <p:cNvPr id="1048744" name="Slide Number Placeholder 3"/>
          <p:cNvSpPr>
            <a:spLocks noGrp="1"/>
          </p:cNvSpPr>
          <p:nvPr>
            <p:ph type="sldNum" sz="quarter" idx="10"/>
          </p:nvPr>
        </p:nvSpPr>
        <p:spPr/>
        <p:txBody>
          <a:bodyPr/>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760" name="Slide Image Placeholder 1"/>
          <p:cNvSpPr>
            <a:spLocks noChangeAspect="1" noRot="1" noGrp="1"/>
          </p:cNvSpPr>
          <p:nvPr>
            <p:ph type="sldImg"/>
          </p:nvPr>
        </p:nvSpPr>
        <p:spPr/>
      </p:sp>
      <p:sp>
        <p:nvSpPr>
          <p:cNvPr id="1048761" name="Notes Placeholder 2"/>
          <p:cNvSpPr>
            <a:spLocks noGrp="1"/>
          </p:cNvSpPr>
          <p:nvPr>
            <p:ph type="body" idx="1"/>
          </p:nvPr>
        </p:nvSpPr>
        <p:spPr/>
        <p:txBody>
          <a:bodyPr/>
          <a:p>
            <a:r>
              <a:rPr dirty="0" lang="en-US"/>
              <a:t/>
            </a:r>
            <a:endParaRPr dirty="0" lang="en-US"/>
          </a:p>
        </p:txBody>
      </p:sp>
      <p:sp>
        <p:nvSpPr>
          <p:cNvPr id="1048762" name="Slide Number Placeholder 3"/>
          <p:cNvSpPr>
            <a:spLocks noGrp="1"/>
          </p:cNvSpPr>
          <p:nvPr>
            <p:ph type="sldNum" sz="quarter" idx="10"/>
          </p:nvPr>
        </p:nvSpPr>
        <p:spPr/>
        <p:txBody>
          <a:bodyPr/>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782" name="Slide Image Placeholder 1"/>
          <p:cNvSpPr>
            <a:spLocks noChangeAspect="1" noRot="1" noGrp="1"/>
          </p:cNvSpPr>
          <p:nvPr>
            <p:ph type="sldImg"/>
          </p:nvPr>
        </p:nvSpPr>
        <p:spPr/>
      </p:sp>
      <p:sp>
        <p:nvSpPr>
          <p:cNvPr id="1048783" name="Notes Placeholder 2"/>
          <p:cNvSpPr>
            <a:spLocks noGrp="1"/>
          </p:cNvSpPr>
          <p:nvPr>
            <p:ph type="body" idx="1"/>
          </p:nvPr>
        </p:nvSpPr>
        <p:spPr/>
        <p:txBody>
          <a:bodyPr/>
          <a:p>
            <a:r>
              <a:rPr dirty="0" lang="en-US"/>
              <a:t/>
            </a:r>
            <a:endParaRPr dirty="0" lang="en-US"/>
          </a:p>
        </p:txBody>
      </p:sp>
      <p:sp>
        <p:nvSpPr>
          <p:cNvPr id="1048784" name="Slide Number Placeholder 3"/>
          <p:cNvSpPr>
            <a:spLocks noGrp="1"/>
          </p:cNvSpPr>
          <p:nvPr>
            <p:ph type="sldNum" sz="quarter" idx="10"/>
          </p:nvPr>
        </p:nvSpPr>
        <p:spPr/>
        <p:txBody>
          <a:bodyPr/>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797" name="Slide Image Placeholder 1"/>
          <p:cNvSpPr>
            <a:spLocks noChangeAspect="1" noRot="1" noGrp="1"/>
          </p:cNvSpPr>
          <p:nvPr>
            <p:ph type="sldImg"/>
          </p:nvPr>
        </p:nvSpPr>
        <p:spPr/>
      </p:sp>
      <p:sp>
        <p:nvSpPr>
          <p:cNvPr id="1048798" name="Notes Placeholder 2"/>
          <p:cNvSpPr>
            <a:spLocks noGrp="1"/>
          </p:cNvSpPr>
          <p:nvPr>
            <p:ph type="body" idx="1"/>
          </p:nvPr>
        </p:nvSpPr>
        <p:spPr/>
        <p:txBody>
          <a:bodyPr/>
          <a:p>
            <a:r>
              <a:rPr dirty="0" lang="en-US"/>
              <a:t/>
            </a:r>
            <a:endParaRPr dirty="0" lang="en-US"/>
          </a:p>
        </p:txBody>
      </p:sp>
      <p:sp>
        <p:nvSpPr>
          <p:cNvPr id="1048799" name="Slide Number Placeholder 3"/>
          <p:cNvSpPr>
            <a:spLocks noGrp="1"/>
          </p:cNvSpPr>
          <p:nvPr>
            <p:ph type="sldNum" sz="quarter" idx="10"/>
          </p:nvPr>
        </p:nvSpPr>
        <p:spPr/>
        <p:txBody>
          <a:bodyPr/>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809" name="Slide Image Placeholder 1"/>
          <p:cNvSpPr>
            <a:spLocks noChangeAspect="1" noRot="1" noGrp="1"/>
          </p:cNvSpPr>
          <p:nvPr>
            <p:ph type="sldImg"/>
          </p:nvPr>
        </p:nvSpPr>
        <p:spPr/>
      </p:sp>
      <p:sp>
        <p:nvSpPr>
          <p:cNvPr id="1048810" name="Notes Placeholder 2"/>
          <p:cNvSpPr>
            <a:spLocks noGrp="1"/>
          </p:cNvSpPr>
          <p:nvPr>
            <p:ph type="body" idx="1"/>
          </p:nvPr>
        </p:nvSpPr>
        <p:spPr/>
        <p:txBody>
          <a:bodyPr/>
          <a:p>
            <a:r>
              <a:rPr dirty="0" lang="en-US"/>
              <a:t/>
            </a:r>
            <a:endParaRPr dirty="0" lang="en-US"/>
          </a:p>
        </p:txBody>
      </p:sp>
      <p:sp>
        <p:nvSpPr>
          <p:cNvPr id="1048811" name="Slide Number Placeholder 3"/>
          <p:cNvSpPr>
            <a:spLocks noGrp="1"/>
          </p:cNvSpPr>
          <p:nvPr>
            <p:ph type="sldNum" sz="quarter" idx="10"/>
          </p:nvPr>
        </p:nvSpPr>
        <p:spPr/>
        <p:txBody>
          <a:bodyPr/>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817" name="Slide Image Placeholder 1"/>
          <p:cNvSpPr>
            <a:spLocks noChangeAspect="1" noRot="1" noGrp="1"/>
          </p:cNvSpPr>
          <p:nvPr>
            <p:ph type="sldImg"/>
          </p:nvPr>
        </p:nvSpPr>
        <p:spPr/>
      </p:sp>
      <p:sp>
        <p:nvSpPr>
          <p:cNvPr id="1048818" name="Notes Placeholder 2"/>
          <p:cNvSpPr>
            <a:spLocks noGrp="1"/>
          </p:cNvSpPr>
          <p:nvPr>
            <p:ph type="body" idx="1"/>
          </p:nvPr>
        </p:nvSpPr>
        <p:spPr/>
        <p:txBody>
          <a:bodyPr/>
          <a:p>
            <a:r>
              <a:rPr dirty="0" lang="en-US"/>
              <a:t/>
            </a:r>
            <a:endParaRPr dirty="0" lang="en-US"/>
          </a:p>
        </p:txBody>
      </p:sp>
      <p:sp>
        <p:nvSpPr>
          <p:cNvPr id="1048819" name="Slide Number Placeholder 3"/>
          <p:cNvSpPr>
            <a:spLocks noGrp="1"/>
          </p:cNvSpPr>
          <p:nvPr>
            <p:ph type="sldNum" sz="quarter" idx="10"/>
          </p:nvPr>
        </p:nvSpPr>
        <p:spPr/>
        <p:txBody>
          <a:bodyPr/>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828" name="Slide Image Placeholder 1"/>
          <p:cNvSpPr>
            <a:spLocks noChangeAspect="1" noRot="1" noGrp="1"/>
          </p:cNvSpPr>
          <p:nvPr>
            <p:ph type="sldImg"/>
          </p:nvPr>
        </p:nvSpPr>
        <p:spPr/>
      </p:sp>
      <p:sp>
        <p:nvSpPr>
          <p:cNvPr id="1048829" name="Notes Placeholder 2"/>
          <p:cNvSpPr>
            <a:spLocks noGrp="1"/>
          </p:cNvSpPr>
          <p:nvPr>
            <p:ph type="body" idx="1"/>
          </p:nvPr>
        </p:nvSpPr>
        <p:spPr/>
        <p:txBody>
          <a:bodyPr/>
          <a:p>
            <a:r>
              <a:rPr dirty="0" lang="en-US"/>
              <a:t/>
            </a:r>
            <a:endParaRPr dirty="0" lang="en-US"/>
          </a:p>
        </p:txBody>
      </p:sp>
      <p:sp>
        <p:nvSpPr>
          <p:cNvPr id="1048830" name="Slide Number Placeholder 3"/>
          <p:cNvSpPr>
            <a:spLocks noGrp="1"/>
          </p:cNvSpPr>
          <p:nvPr>
            <p:ph type="sldNum" sz="quarter" idx="10"/>
          </p:nvPr>
        </p:nvSpPr>
        <p:spPr/>
        <p:txBody>
          <a:bodyPr/>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846" name="Slide Image Placeholder 1"/>
          <p:cNvSpPr>
            <a:spLocks noChangeAspect="1" noRot="1" noGrp="1"/>
          </p:cNvSpPr>
          <p:nvPr>
            <p:ph type="sldImg"/>
          </p:nvPr>
        </p:nvSpPr>
        <p:spPr/>
      </p:sp>
      <p:sp>
        <p:nvSpPr>
          <p:cNvPr id="1048847" name="Notes Placeholder 2"/>
          <p:cNvSpPr>
            <a:spLocks noGrp="1"/>
          </p:cNvSpPr>
          <p:nvPr>
            <p:ph type="body" idx="1"/>
          </p:nvPr>
        </p:nvSpPr>
        <p:spPr/>
        <p:txBody>
          <a:bodyPr/>
          <a:p>
            <a:r>
              <a:rPr dirty="0" lang="en-US"/>
              <a:t/>
            </a:r>
            <a:endParaRPr dirty="0" lang="en-US"/>
          </a:p>
        </p:txBody>
      </p:sp>
      <p:sp>
        <p:nvSpPr>
          <p:cNvPr id="1048848" name="Slide Number Placeholder 3"/>
          <p:cNvSpPr>
            <a:spLocks noGrp="1"/>
          </p:cNvSpPr>
          <p:nvPr>
            <p:ph type="sldNum" sz="quarter" idx="10"/>
          </p:nvPr>
        </p:nvSpPr>
        <p:spPr/>
        <p:txBody>
          <a:bodyPr/>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860" name="Slide Image Placeholder 1"/>
          <p:cNvSpPr>
            <a:spLocks noChangeAspect="1" noRot="1" noGrp="1"/>
          </p:cNvSpPr>
          <p:nvPr>
            <p:ph type="sldImg"/>
          </p:nvPr>
        </p:nvSpPr>
        <p:spPr/>
      </p:sp>
      <p:sp>
        <p:nvSpPr>
          <p:cNvPr id="1048861" name="Notes Placeholder 2"/>
          <p:cNvSpPr>
            <a:spLocks noGrp="1"/>
          </p:cNvSpPr>
          <p:nvPr>
            <p:ph type="body" idx="1"/>
          </p:nvPr>
        </p:nvSpPr>
        <p:spPr/>
        <p:txBody>
          <a:bodyPr/>
          <a:p>
            <a:r>
              <a:rPr dirty="0" lang="en-US"/>
              <a:t/>
            </a:r>
            <a:endParaRPr dirty="0" lang="en-US"/>
          </a:p>
        </p:txBody>
      </p:sp>
      <p:sp>
        <p:nvSpPr>
          <p:cNvPr id="1048862" name="Slide Number Placeholder 3"/>
          <p:cNvSpPr>
            <a:spLocks noGrp="1"/>
          </p:cNvSpPr>
          <p:nvPr>
            <p:ph type="sldNum" sz="quarter" idx="10"/>
          </p:nvPr>
        </p:nvSpPr>
        <p:spPr/>
        <p:txBody>
          <a:bodyPr/>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882" name="Slide Image Placeholder 1"/>
          <p:cNvSpPr>
            <a:spLocks noChangeAspect="1" noRot="1" noGrp="1"/>
          </p:cNvSpPr>
          <p:nvPr>
            <p:ph type="sldImg"/>
          </p:nvPr>
        </p:nvSpPr>
        <p:spPr/>
      </p:sp>
      <p:sp>
        <p:nvSpPr>
          <p:cNvPr id="1048883" name="Notes Placeholder 2"/>
          <p:cNvSpPr>
            <a:spLocks noGrp="1"/>
          </p:cNvSpPr>
          <p:nvPr>
            <p:ph type="body" idx="1"/>
          </p:nvPr>
        </p:nvSpPr>
        <p:spPr/>
        <p:txBody>
          <a:bodyPr/>
          <a:p>
            <a:r>
              <a:rPr dirty="0" lang="en-US"/>
              <a:t/>
            </a:r>
            <a:endParaRPr dirty="0" lang="en-US"/>
          </a:p>
        </p:txBody>
      </p:sp>
      <p:sp>
        <p:nvSpPr>
          <p:cNvPr id="1048884" name="Slide Number Placeholder 3"/>
          <p:cNvSpPr>
            <a:spLocks noGrp="1"/>
          </p:cNvSpPr>
          <p:nvPr>
            <p:ph type="sldNum" sz="quarter" idx="10"/>
          </p:nvPr>
        </p:nvSpPr>
        <p:spPr/>
        <p:txBody>
          <a:bodyPr/>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4" name="Slide Image Placeholder 1"/>
          <p:cNvSpPr>
            <a:spLocks noChangeAspect="1" noRot="1" noGrp="1"/>
          </p:cNvSpPr>
          <p:nvPr>
            <p:ph type="sldImg"/>
          </p:nvPr>
        </p:nvSpPr>
        <p:spPr/>
      </p:sp>
      <p:sp>
        <p:nvSpPr>
          <p:cNvPr id="1048605" name="Notes Placeholder 2"/>
          <p:cNvSpPr>
            <a:spLocks noGrp="1"/>
          </p:cNvSpPr>
          <p:nvPr>
            <p:ph type="body" idx="1"/>
          </p:nvPr>
        </p:nvSpPr>
        <p:spPr/>
        <p:txBody>
          <a:bodyPr/>
          <a:p>
            <a:r>
              <a:rPr dirty="0" lang="en-US"/>
              <a:t/>
            </a:r>
            <a:endParaRPr dirty="0" lang="en-US"/>
          </a:p>
        </p:txBody>
      </p:sp>
      <p:sp>
        <p:nvSpPr>
          <p:cNvPr id="1048606"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892" name="Slide Image Placeholder 1"/>
          <p:cNvSpPr>
            <a:spLocks noChangeAspect="1" noRot="1" noGrp="1"/>
          </p:cNvSpPr>
          <p:nvPr>
            <p:ph type="sldImg"/>
          </p:nvPr>
        </p:nvSpPr>
        <p:spPr/>
      </p:sp>
      <p:sp>
        <p:nvSpPr>
          <p:cNvPr id="1048893" name="Notes Placeholder 2"/>
          <p:cNvSpPr>
            <a:spLocks noGrp="1"/>
          </p:cNvSpPr>
          <p:nvPr>
            <p:ph type="body" idx="1"/>
          </p:nvPr>
        </p:nvSpPr>
        <p:spPr/>
        <p:txBody>
          <a:bodyPr/>
          <a:p>
            <a:r>
              <a:rPr dirty="0" lang="en-US"/>
              <a:t/>
            </a:r>
            <a:endParaRPr dirty="0" lang="en-US"/>
          </a:p>
        </p:txBody>
      </p:sp>
      <p:sp>
        <p:nvSpPr>
          <p:cNvPr id="1048894" name="Slide Number Placeholder 3"/>
          <p:cNvSpPr>
            <a:spLocks noGrp="1"/>
          </p:cNvSpPr>
          <p:nvPr>
            <p:ph type="sldNum" sz="quarter" idx="10"/>
          </p:nvPr>
        </p:nvSpPr>
        <p:spPr/>
        <p:txBody>
          <a:bodyPr/>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898" name="Slide Image Placeholder 1"/>
          <p:cNvSpPr>
            <a:spLocks noChangeAspect="1" noRot="1" noGrp="1"/>
          </p:cNvSpPr>
          <p:nvPr>
            <p:ph type="sldImg"/>
          </p:nvPr>
        </p:nvSpPr>
        <p:spPr/>
      </p:sp>
      <p:sp>
        <p:nvSpPr>
          <p:cNvPr id="1048899" name="Notes Placeholder 2"/>
          <p:cNvSpPr>
            <a:spLocks noGrp="1"/>
          </p:cNvSpPr>
          <p:nvPr>
            <p:ph type="body" idx="1"/>
          </p:nvPr>
        </p:nvSpPr>
        <p:spPr/>
        <p:txBody>
          <a:bodyPr/>
          <a:p>
            <a:r>
              <a:rPr dirty="0" lang="en-US"/>
              <a:t/>
            </a:r>
            <a:endParaRPr dirty="0" lang="en-US"/>
          </a:p>
        </p:txBody>
      </p:sp>
      <p:sp>
        <p:nvSpPr>
          <p:cNvPr id="1048900" name="Slide Number Placeholder 3"/>
          <p:cNvSpPr>
            <a:spLocks noGrp="1"/>
          </p:cNvSpPr>
          <p:nvPr>
            <p:ph type="sldNum" sz="quarter" idx="10"/>
          </p:nvPr>
        </p:nvSpPr>
        <p:spPr/>
        <p:txBody>
          <a:bodyPr/>
          <a:p>
            <a:fld id="{F7021451-1387-4CA6-816F-3879F97B5CBC}" type="slidenum">
              <a:rPr lang="en-US"/>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22" name="Slide Image Placeholder 1"/>
          <p:cNvSpPr>
            <a:spLocks noChangeAspect="1" noRot="1" noGrp="1"/>
          </p:cNvSpPr>
          <p:nvPr>
            <p:ph type="sldImg"/>
          </p:nvPr>
        </p:nvSpPr>
        <p:spPr/>
      </p:sp>
      <p:sp>
        <p:nvSpPr>
          <p:cNvPr id="1048623" name="Notes Placeholder 2"/>
          <p:cNvSpPr>
            <a:spLocks noGrp="1"/>
          </p:cNvSpPr>
          <p:nvPr>
            <p:ph type="body" idx="1"/>
          </p:nvPr>
        </p:nvSpPr>
        <p:spPr/>
        <p:txBody>
          <a:bodyPr/>
          <a:p>
            <a:r>
              <a:rPr dirty="0" lang="en-US"/>
              <a:t/>
            </a:r>
            <a:endParaRPr dirty="0" lang="en-US"/>
          </a:p>
        </p:txBody>
      </p:sp>
      <p:sp>
        <p:nvSpPr>
          <p:cNvPr id="1048624"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44" name="Slide Image Placeholder 1"/>
          <p:cNvSpPr>
            <a:spLocks noChangeAspect="1" noRot="1" noGrp="1"/>
          </p:cNvSpPr>
          <p:nvPr>
            <p:ph type="sldImg"/>
          </p:nvPr>
        </p:nvSpPr>
        <p:spPr/>
      </p:sp>
      <p:sp>
        <p:nvSpPr>
          <p:cNvPr id="1048645" name="Notes Placeholder 2"/>
          <p:cNvSpPr>
            <a:spLocks noGrp="1"/>
          </p:cNvSpPr>
          <p:nvPr>
            <p:ph type="body" idx="1"/>
          </p:nvPr>
        </p:nvSpPr>
        <p:spPr/>
        <p:txBody>
          <a:bodyPr/>
          <a:p>
            <a:r>
              <a:rPr dirty="0" lang="en-US"/>
              <a:t/>
            </a:r>
            <a:endParaRPr dirty="0" lang="en-US"/>
          </a:p>
        </p:txBody>
      </p:sp>
      <p:sp>
        <p:nvSpPr>
          <p:cNvPr id="1048646"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56" name="Slide Image Placeholder 1"/>
          <p:cNvSpPr>
            <a:spLocks noChangeAspect="1" noRot="1" noGrp="1"/>
          </p:cNvSpPr>
          <p:nvPr>
            <p:ph type="sldImg"/>
          </p:nvPr>
        </p:nvSpPr>
        <p:spPr/>
      </p:sp>
      <p:sp>
        <p:nvSpPr>
          <p:cNvPr id="1048657" name="Notes Placeholder 2"/>
          <p:cNvSpPr>
            <a:spLocks noGrp="1"/>
          </p:cNvSpPr>
          <p:nvPr>
            <p:ph type="body" idx="1"/>
          </p:nvPr>
        </p:nvSpPr>
        <p:spPr/>
        <p:txBody>
          <a:bodyPr/>
          <a:p>
            <a:r>
              <a:rPr dirty="0" lang="en-US"/>
              <a:t/>
            </a:r>
            <a:endParaRPr dirty="0" lang="en-US"/>
          </a:p>
        </p:txBody>
      </p:sp>
      <p:sp>
        <p:nvSpPr>
          <p:cNvPr id="1048658"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75" name="Slide Image Placeholder 1"/>
          <p:cNvSpPr>
            <a:spLocks noChangeAspect="1" noRot="1" noGrp="1"/>
          </p:cNvSpPr>
          <p:nvPr>
            <p:ph type="sldImg"/>
          </p:nvPr>
        </p:nvSpPr>
        <p:spPr/>
      </p:sp>
      <p:sp>
        <p:nvSpPr>
          <p:cNvPr id="1048676" name="Notes Placeholder 2"/>
          <p:cNvSpPr>
            <a:spLocks noGrp="1"/>
          </p:cNvSpPr>
          <p:nvPr>
            <p:ph type="body" idx="1"/>
          </p:nvPr>
        </p:nvSpPr>
        <p:spPr/>
        <p:txBody>
          <a:bodyPr/>
          <a:p>
            <a:r>
              <a:rPr dirty="0" lang="en-US"/>
              <a:t/>
            </a:r>
            <a:endParaRPr dirty="0" lang="en-US"/>
          </a:p>
        </p:txBody>
      </p:sp>
      <p:sp>
        <p:nvSpPr>
          <p:cNvPr id="1048677"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90" name="Slide Image Placeholder 1"/>
          <p:cNvSpPr>
            <a:spLocks noChangeAspect="1" noRot="1" noGrp="1"/>
          </p:cNvSpPr>
          <p:nvPr>
            <p:ph type="sldImg"/>
          </p:nvPr>
        </p:nvSpPr>
        <p:spPr/>
      </p:sp>
      <p:sp>
        <p:nvSpPr>
          <p:cNvPr id="1048691" name="Notes Placeholder 2"/>
          <p:cNvSpPr>
            <a:spLocks noGrp="1"/>
          </p:cNvSpPr>
          <p:nvPr>
            <p:ph type="body" idx="1"/>
          </p:nvPr>
        </p:nvSpPr>
        <p:spPr/>
        <p:txBody>
          <a:bodyPr/>
          <a:p>
            <a:r>
              <a:rPr dirty="0" lang="en-US"/>
              <a:t/>
            </a:r>
            <a:endParaRPr dirty="0" lang="en-US"/>
          </a:p>
        </p:txBody>
      </p:sp>
      <p:sp>
        <p:nvSpPr>
          <p:cNvPr id="1048692"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712" name="Slide Image Placeholder 1"/>
          <p:cNvSpPr>
            <a:spLocks noChangeAspect="1" noRot="1" noGrp="1"/>
          </p:cNvSpPr>
          <p:nvPr>
            <p:ph type="sldImg"/>
          </p:nvPr>
        </p:nvSpPr>
        <p:spPr/>
      </p:sp>
      <p:sp>
        <p:nvSpPr>
          <p:cNvPr id="1048713" name="Notes Placeholder 2"/>
          <p:cNvSpPr>
            <a:spLocks noGrp="1"/>
          </p:cNvSpPr>
          <p:nvPr>
            <p:ph type="body" idx="1"/>
          </p:nvPr>
        </p:nvSpPr>
        <p:spPr/>
        <p:txBody>
          <a:bodyPr/>
          <a:p>
            <a:r>
              <a:rPr dirty="0" lang="en-US"/>
              <a:t/>
            </a:r>
            <a:endParaRPr dirty="0" lang="en-US"/>
          </a:p>
        </p:txBody>
      </p:sp>
      <p:sp>
        <p:nvSpPr>
          <p:cNvPr id="1048714"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724" name="Slide Image Placeholder 1"/>
          <p:cNvSpPr>
            <a:spLocks noChangeAspect="1" noRot="1" noGrp="1"/>
          </p:cNvSpPr>
          <p:nvPr>
            <p:ph type="sldImg"/>
          </p:nvPr>
        </p:nvSpPr>
        <p:spPr/>
      </p:sp>
      <p:sp>
        <p:nvSpPr>
          <p:cNvPr id="1048725" name="Notes Placeholder 2"/>
          <p:cNvSpPr>
            <a:spLocks noGrp="1"/>
          </p:cNvSpPr>
          <p:nvPr>
            <p:ph type="body" idx="1"/>
          </p:nvPr>
        </p:nvSpPr>
        <p:spPr/>
        <p:txBody>
          <a:bodyPr/>
          <a:p>
            <a:r>
              <a:rPr dirty="0" lang="en-US"/>
              <a:t/>
            </a:r>
            <a:endParaRPr dirty="0" lang="en-US"/>
          </a:p>
        </p:txBody>
      </p:sp>
      <p:sp>
        <p:nvSpPr>
          <p:cNvPr id="1048726" name="Slide Number Placeholder 3"/>
          <p:cNvSpPr>
            <a:spLocks noGrp="1"/>
          </p:cNvSpPr>
          <p:nvPr>
            <p:ph type="sldNum" sz="quarter" idx="10"/>
          </p:nvPr>
        </p:nvSpPr>
        <p:spPr/>
        <p:txBody>
          <a:bodyPr/>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4"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5" name=""/>
        <p:cNvGrpSpPr/>
        <p:nvPr/>
      </p:nvGrpSpPr>
      <p:grpSpPr>
        <a:xfrm>
          <a:off x="0" y="0"/>
          <a:ext cx="0" cy="0"/>
          <a:chOff x="0" y="0"/>
          <a:chExt cx="0" cy="0"/>
        </a:xfrm>
      </p:grpSpPr>
      <p:sp>
        <p:nvSpPr>
          <p:cNvPr id="1048576" name="Shape 0"/>
          <p:cNvSpPr/>
          <p:nvPr/>
        </p:nvSpPr>
        <p:spPr>
          <a:xfrm>
            <a:off x="0" y="0"/>
            <a:ext cx="14630400" cy="8169088"/>
          </a:xfrm>
          <a:prstGeom prst="rect"/>
          <a:solidFill>
            <a:srgbClr val="F6F4F4"/>
          </a:solidFill>
        </p:spPr>
      </p:sp>
      <p:sp>
        <p:nvSpPr>
          <p:cNvPr id="1048577" name="Shape 1"/>
          <p:cNvSpPr/>
          <p:nvPr/>
        </p:nvSpPr>
        <p:spPr>
          <a:xfrm>
            <a:off x="0" y="0"/>
            <a:ext cx="14630400" cy="8229600"/>
          </a:xfrm>
          <a:prstGeom prst="rect"/>
          <a:solidFill>
            <a:srgbClr val="FFFFFF"/>
          </a:solidFill>
          <a:ln w="7620">
            <a:solidFill>
              <a:srgbClr val="E5E0DF"/>
            </a:solidFill>
            <a:prstDash val="solid"/>
          </a:ln>
        </p:spPr>
      </p:sp>
      <p:sp>
        <p:nvSpPr>
          <p:cNvPr id="1048578" name="Text 2"/>
          <p:cNvSpPr/>
          <p:nvPr/>
        </p:nvSpPr>
        <p:spPr>
          <a:xfrm>
            <a:off x="6319599" y="1691729"/>
            <a:ext cx="7477601" cy="1720331"/>
          </a:xfrm>
          <a:prstGeom prst="rect"/>
          <a:noFill/>
        </p:spPr>
        <p:txBody>
          <a:bodyPr anchor="t" rtlCol="0" wrap="square"/>
          <a:p>
            <a:pPr indent="0" marL="0">
              <a:lnSpc>
                <a:spcPts val="6823"/>
              </a:lnSpc>
              <a:buNone/>
            </a:pPr>
            <a:r>
              <a:rPr b="1" dirty="0" sz="5249" kern="0" lang="en-US" spc="-157">
                <a:solidFill>
                  <a:srgbClr val="000000"/>
                </a:solidFill>
                <a:latin typeface="Inter" pitchFamily="34" charset="0"/>
                <a:ea typeface="Inter" pitchFamily="34" charset="-122"/>
                <a:cs typeface="Inter" pitchFamily="34" charset="-120"/>
              </a:rPr>
              <a:t>The Power of AWS Cloud Computing</a:t>
            </a:r>
            <a:endParaRPr dirty="0" sz="5249" lang="en-US"/>
          </a:p>
        </p:txBody>
      </p:sp>
      <p:sp>
        <p:nvSpPr>
          <p:cNvPr id="1048579" name="Text 3"/>
          <p:cNvSpPr/>
          <p:nvPr/>
        </p:nvSpPr>
        <p:spPr>
          <a:xfrm>
            <a:off x="6319599" y="3742865"/>
            <a:ext cx="7477601" cy="1190616"/>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Join us as we take a deep dive into Amazon Web Services (AWS) and explore its vast capabilities. From global infrastructure to container management, we'll show you how AWS can empower your organization</a:t>
            </a:r>
            <a:endParaRPr dirty="0" sz="1750" lang="en-US"/>
          </a:p>
        </p:txBody>
      </p:sp>
      <p:sp>
        <p:nvSpPr>
          <p:cNvPr id="1048580" name="Text 4"/>
          <p:cNvSpPr/>
          <p:nvPr/>
        </p:nvSpPr>
        <p:spPr>
          <a:xfrm>
            <a:off x="6319599" y="5209094"/>
            <a:ext cx="7477601" cy="496267"/>
          </a:xfrm>
          <a:prstGeom prst="rect"/>
          <a:noFill/>
        </p:spPr>
        <p:txBody>
          <a:bodyPr anchor="t" rtlCol="0" wrap="none"/>
          <a:p>
            <a:pPr indent="0" marL="0">
              <a:lnSpc>
                <a:spcPts val="3937"/>
              </a:lnSpc>
              <a:buNone/>
            </a:pPr>
            <a:r>
              <a:rPr dirty="0" sz="2187" kern="0" lang="en-US" spc="-35">
                <a:solidFill>
                  <a:srgbClr val="272525"/>
                </a:solidFill>
                <a:latin typeface="Inter" pitchFamily="34" charset="0"/>
                <a:ea typeface="Inter" pitchFamily="34" charset="-122"/>
                <a:cs typeface="Inter" pitchFamily="34" charset="-120"/>
              </a:rPr>
              <a:t>                                                        K.JANAKIRAM</a:t>
            </a:r>
            <a:endParaRPr dirty="0" sz="2187" lang="en-US"/>
          </a:p>
        </p:txBody>
      </p:sp>
      <p:sp>
        <p:nvSpPr>
          <p:cNvPr id="1048581" name="Text 5"/>
          <p:cNvSpPr/>
          <p:nvPr/>
        </p:nvSpPr>
        <p:spPr>
          <a:xfrm>
            <a:off x="6319599" y="5980973"/>
            <a:ext cx="7477601" cy="496267"/>
          </a:xfrm>
          <a:prstGeom prst="rect"/>
          <a:noFill/>
        </p:spPr>
        <p:txBody>
          <a:bodyPr anchor="t" rtlCol="0" wrap="none"/>
          <a:p>
            <a:pPr indent="0" marL="0">
              <a:lnSpc>
                <a:spcPts val="3937"/>
              </a:lnSpc>
              <a:buNone/>
            </a:pPr>
            <a:r>
              <a:rPr dirty="0" sz="2187" kern="0" lang="en-US" spc="-35">
                <a:solidFill>
                  <a:srgbClr val="272525"/>
                </a:solidFill>
                <a:latin typeface="Inter" pitchFamily="34" charset="0"/>
                <a:ea typeface="Inter" pitchFamily="34" charset="-122"/>
                <a:cs typeface="Inter" pitchFamily="34" charset="-120"/>
              </a:rPr>
              <a:t>                                                         21AK5A0316 </a:t>
            </a:r>
            <a:r>
              <a:rPr dirty="0" sz="2187" kern="0" lang="en-US" spc="-35">
                <a:solidFill>
                  <a:srgbClr val="000000"/>
                </a:solidFill>
                <a:latin typeface="Inter" pitchFamily="34" charset="0"/>
                <a:ea typeface="Inter" pitchFamily="34" charset="-122"/>
                <a:cs typeface="Inter" pitchFamily="34" charset="-120"/>
              </a:rPr>
              <a:t>   </a:t>
            </a:r>
            <a:r>
              <a:rPr dirty="0" sz="2187" kern="0" lang="en-US" spc="-35">
                <a:solidFill>
                  <a:srgbClr val="272525"/>
                </a:solidFill>
                <a:latin typeface="Inter" pitchFamily="34" charset="0"/>
                <a:ea typeface="Inter" pitchFamily="34" charset="-122"/>
                <a:cs typeface="Inter" pitchFamily="34" charset="-120"/>
              </a:rPr>
              <a:t>                                                         </a:t>
            </a:r>
            <a:endParaRPr dirty="0" sz="2187" lang="en-US"/>
          </a:p>
        </p:txBody>
      </p:sp>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5486400" cy="8169088"/>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53" name=""/>
        <p:cNvGrpSpPr/>
        <p:nvPr/>
      </p:nvGrpSpPr>
      <p:grpSpPr>
        <a:xfrm>
          <a:off x="0" y="0"/>
          <a:ext cx="0" cy="0"/>
          <a:chOff x="0" y="0"/>
          <a:chExt cx="0" cy="0"/>
        </a:xfrm>
      </p:grpSpPr>
      <p:sp>
        <p:nvSpPr>
          <p:cNvPr id="1048727" name="Shape 0"/>
          <p:cNvSpPr/>
          <p:nvPr/>
        </p:nvSpPr>
        <p:spPr>
          <a:xfrm>
            <a:off x="0" y="0"/>
            <a:ext cx="14630400" cy="8169088"/>
          </a:xfrm>
          <a:prstGeom prst="rect"/>
          <a:solidFill>
            <a:srgbClr val="F6F4F4"/>
          </a:solidFill>
        </p:spPr>
      </p:sp>
      <p:sp>
        <p:nvSpPr>
          <p:cNvPr id="1048728" name="Shape 1"/>
          <p:cNvSpPr/>
          <p:nvPr/>
        </p:nvSpPr>
        <p:spPr>
          <a:xfrm>
            <a:off x="0" y="0"/>
            <a:ext cx="14630400" cy="8229600"/>
          </a:xfrm>
          <a:prstGeom prst="rect"/>
          <a:solidFill>
            <a:srgbClr val="FFFFFF"/>
          </a:solidFill>
          <a:ln w="7620">
            <a:solidFill>
              <a:srgbClr val="E5E0DF"/>
            </a:solidFill>
            <a:prstDash val="solid"/>
          </a:ln>
        </p:spPr>
      </p:sp>
      <p:sp>
        <p:nvSpPr>
          <p:cNvPr id="1048729" name="Text 2"/>
          <p:cNvSpPr/>
          <p:nvPr/>
        </p:nvSpPr>
        <p:spPr>
          <a:xfrm>
            <a:off x="833199" y="612800"/>
            <a:ext cx="12964001" cy="1433609"/>
          </a:xfrm>
          <a:prstGeom prst="rect"/>
          <a:noFill/>
        </p:spPr>
        <p:txBody>
          <a:bodyPr anchor="t" rtlCol="0" wrap="squar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Artificial Intelligence and Machine Learning with AWS</a:t>
            </a:r>
            <a:endParaRPr dirty="0" sz="4374" lang="en-US"/>
          </a:p>
        </p:txBody>
      </p:sp>
      <p:sp>
        <p:nvSpPr>
          <p:cNvPr id="1048730" name="Shape 3"/>
          <p:cNvSpPr/>
          <p:nvPr/>
        </p:nvSpPr>
        <p:spPr>
          <a:xfrm>
            <a:off x="833199" y="2531566"/>
            <a:ext cx="6370915" cy="2600469"/>
          </a:xfrm>
          <a:prstGeom prst="roundRect">
            <a:avLst>
              <a:gd name="adj" fmla="val 2110"/>
            </a:avLst>
          </a:prstGeom>
          <a:solidFill>
            <a:srgbClr val="DADBF1"/>
          </a:solidFill>
          <a:ln w="7620">
            <a:solidFill>
              <a:srgbClr val="B5B7E3"/>
            </a:solidFill>
            <a:prstDash val="solid"/>
          </a:ln>
        </p:spPr>
      </p:sp>
      <p:sp>
        <p:nvSpPr>
          <p:cNvPr id="1048731" name="Text 4"/>
          <p:cNvSpPr/>
          <p:nvPr/>
        </p:nvSpPr>
        <p:spPr>
          <a:xfrm>
            <a:off x="1062990" y="2759667"/>
            <a:ext cx="2221944"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AWS SageMaker</a:t>
            </a:r>
            <a:endParaRPr dirty="0" sz="2187" lang="en-US"/>
          </a:p>
        </p:txBody>
      </p:sp>
      <p:sp>
        <p:nvSpPr>
          <p:cNvPr id="1048732" name="Text 5"/>
          <p:cNvSpPr/>
          <p:nvPr/>
        </p:nvSpPr>
        <p:spPr>
          <a:xfrm>
            <a:off x="1062990" y="3316447"/>
            <a:ext cx="5911334" cy="1190616"/>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SageMaker is a fully managed machine learning service that enables data scientists and developers to build and deploy machine learning models quickly. </a:t>
            </a:r>
            <a:endParaRPr dirty="0" sz="1750" lang="en-US"/>
          </a:p>
        </p:txBody>
      </p:sp>
      <p:sp>
        <p:nvSpPr>
          <p:cNvPr id="1048733" name="Shape 6"/>
          <p:cNvSpPr/>
          <p:nvPr/>
        </p:nvSpPr>
        <p:spPr>
          <a:xfrm>
            <a:off x="7426285" y="2531566"/>
            <a:ext cx="6370915" cy="2600469"/>
          </a:xfrm>
          <a:prstGeom prst="roundRect">
            <a:avLst>
              <a:gd name="adj" fmla="val 2110"/>
            </a:avLst>
          </a:prstGeom>
          <a:solidFill>
            <a:srgbClr val="DADBF1"/>
          </a:solidFill>
          <a:ln w="7620">
            <a:solidFill>
              <a:srgbClr val="B5B7E3"/>
            </a:solidFill>
            <a:prstDash val="solid"/>
          </a:ln>
        </p:spPr>
      </p:sp>
      <p:sp>
        <p:nvSpPr>
          <p:cNvPr id="1048734" name="Text 7"/>
          <p:cNvSpPr/>
          <p:nvPr/>
        </p:nvSpPr>
        <p:spPr>
          <a:xfrm>
            <a:off x="7656076" y="2759667"/>
            <a:ext cx="2639020"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Amazon Rekognition</a:t>
            </a:r>
            <a:endParaRPr dirty="0" sz="2187" lang="en-US"/>
          </a:p>
        </p:txBody>
      </p:sp>
      <p:sp>
        <p:nvSpPr>
          <p:cNvPr id="1048735" name="Text 8"/>
          <p:cNvSpPr/>
          <p:nvPr/>
        </p:nvSpPr>
        <p:spPr>
          <a:xfrm>
            <a:off x="7656076" y="3316447"/>
            <a:ext cx="5911334" cy="1587488"/>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Rekognition is a machine learning-based image and video recognition service that makes it easy to detect objects, scenes, and faces, and perform analysis on videos and images.  </a:t>
            </a:r>
            <a:endParaRPr dirty="0" sz="1750" lang="en-US"/>
          </a:p>
        </p:txBody>
      </p:sp>
      <p:sp>
        <p:nvSpPr>
          <p:cNvPr id="1048736" name="Shape 9"/>
          <p:cNvSpPr/>
          <p:nvPr/>
        </p:nvSpPr>
        <p:spPr>
          <a:xfrm>
            <a:off x="833199" y="5352573"/>
            <a:ext cx="6370915" cy="2203597"/>
          </a:xfrm>
          <a:prstGeom prst="roundRect">
            <a:avLst>
              <a:gd name="adj" fmla="val 2490"/>
            </a:avLst>
          </a:prstGeom>
          <a:solidFill>
            <a:srgbClr val="DADBF1"/>
          </a:solidFill>
          <a:ln w="7620">
            <a:solidFill>
              <a:srgbClr val="B5B7E3"/>
            </a:solidFill>
            <a:prstDash val="solid"/>
          </a:ln>
        </p:spPr>
      </p:sp>
      <p:sp>
        <p:nvSpPr>
          <p:cNvPr id="1048737" name="Text 10"/>
          <p:cNvSpPr/>
          <p:nvPr/>
        </p:nvSpPr>
        <p:spPr>
          <a:xfrm>
            <a:off x="1062990" y="5580674"/>
            <a:ext cx="2792135"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Amazon Comprehend</a:t>
            </a:r>
            <a:endParaRPr dirty="0" sz="2187" lang="en-US"/>
          </a:p>
        </p:txBody>
      </p:sp>
      <p:sp>
        <p:nvSpPr>
          <p:cNvPr id="1048738" name="Text 11"/>
          <p:cNvSpPr/>
          <p:nvPr/>
        </p:nvSpPr>
        <p:spPr>
          <a:xfrm>
            <a:off x="1062990" y="6137453"/>
            <a:ext cx="5911334" cy="1190616"/>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Amazon Comprehend is a natural language processing service that analyzes text and identifies the language, dialect, entities, key phrases, and sentiment. </a:t>
            </a:r>
            <a:endParaRPr dirty="0" sz="1750" lang="en-US"/>
          </a:p>
        </p:txBody>
      </p:sp>
      <p:sp>
        <p:nvSpPr>
          <p:cNvPr id="1048739" name="Shape 12"/>
          <p:cNvSpPr/>
          <p:nvPr/>
        </p:nvSpPr>
        <p:spPr>
          <a:xfrm>
            <a:off x="7426285" y="5352573"/>
            <a:ext cx="6370915" cy="2203597"/>
          </a:xfrm>
          <a:prstGeom prst="roundRect">
            <a:avLst>
              <a:gd name="adj" fmla="val 2490"/>
            </a:avLst>
          </a:prstGeom>
          <a:solidFill>
            <a:srgbClr val="DADBF1"/>
          </a:solidFill>
          <a:ln w="7620">
            <a:solidFill>
              <a:srgbClr val="B5B7E3"/>
            </a:solidFill>
            <a:prstDash val="solid"/>
          </a:ln>
        </p:spPr>
      </p:sp>
      <p:sp>
        <p:nvSpPr>
          <p:cNvPr id="1048740" name="Text 13"/>
          <p:cNvSpPr/>
          <p:nvPr/>
        </p:nvSpPr>
        <p:spPr>
          <a:xfrm>
            <a:off x="7656076" y="5580674"/>
            <a:ext cx="2600920"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Amazon Personalize</a:t>
            </a:r>
            <a:endParaRPr dirty="0" sz="2187" lang="en-US"/>
          </a:p>
        </p:txBody>
      </p:sp>
      <p:sp>
        <p:nvSpPr>
          <p:cNvPr id="1048741" name="Text 14"/>
          <p:cNvSpPr/>
          <p:nvPr/>
        </p:nvSpPr>
        <p:spPr>
          <a:xfrm>
            <a:off x="7656076" y="6137453"/>
            <a:ext cx="5911334" cy="1190616"/>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Amazon Personalize is a machine learning service that uses real-time and historical information to personalize user experiences across different applications.  </a:t>
            </a:r>
            <a:endParaRPr dirty="0" sz="1750"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56" name=""/>
        <p:cNvGrpSpPr/>
        <p:nvPr/>
      </p:nvGrpSpPr>
      <p:grpSpPr>
        <a:xfrm>
          <a:off x="0" y="0"/>
          <a:ext cx="0" cy="0"/>
          <a:chOff x="0" y="0"/>
          <a:chExt cx="0" cy="0"/>
        </a:xfrm>
      </p:grpSpPr>
      <p:sp>
        <p:nvSpPr>
          <p:cNvPr id="1048745" name="Shape 0"/>
          <p:cNvSpPr/>
          <p:nvPr/>
        </p:nvSpPr>
        <p:spPr>
          <a:xfrm>
            <a:off x="0" y="0"/>
            <a:ext cx="14630400" cy="8169088"/>
          </a:xfrm>
          <a:prstGeom prst="rect"/>
          <a:solidFill>
            <a:srgbClr val="F6F4F4"/>
          </a:solidFill>
        </p:spPr>
      </p:sp>
      <p:sp>
        <p:nvSpPr>
          <p:cNvPr id="1048746" name="Shape 1"/>
          <p:cNvSpPr/>
          <p:nvPr/>
        </p:nvSpPr>
        <p:spPr>
          <a:xfrm>
            <a:off x="0" y="0"/>
            <a:ext cx="14630400" cy="8229600"/>
          </a:xfrm>
          <a:prstGeom prst="rect"/>
          <a:solidFill>
            <a:srgbClr val="FFFFFF"/>
          </a:solidFill>
          <a:ln w="7620">
            <a:solidFill>
              <a:srgbClr val="E5E0DF"/>
            </a:solidFill>
            <a:prstDash val="solid"/>
          </a:ln>
        </p:spPr>
      </p:sp>
      <p:sp>
        <p:nvSpPr>
          <p:cNvPr id="1048747" name="Text 2"/>
          <p:cNvSpPr/>
          <p:nvPr/>
        </p:nvSpPr>
        <p:spPr>
          <a:xfrm>
            <a:off x="706874" y="852838"/>
            <a:ext cx="7730252" cy="1216145"/>
          </a:xfrm>
          <a:prstGeom prst="rect"/>
          <a:noFill/>
        </p:spPr>
        <p:txBody>
          <a:bodyPr anchor="t" rtlCol="0" wrap="square"/>
          <a:p>
            <a:pPr indent="0" marL="0">
              <a:lnSpc>
                <a:spcPts val="4824"/>
              </a:lnSpc>
              <a:buNone/>
            </a:pPr>
            <a:r>
              <a:rPr b="1" dirty="0" sz="3711" kern="0" lang="en-US" spc="-111">
                <a:solidFill>
                  <a:srgbClr val="000000"/>
                </a:solidFill>
                <a:latin typeface="Inter" pitchFamily="34" charset="0"/>
                <a:ea typeface="Inter" pitchFamily="34" charset="-122"/>
                <a:cs typeface="Inter" pitchFamily="34" charset="-120"/>
              </a:rPr>
              <a:t>Internet of Things (IoT) Applications on AWS</a:t>
            </a:r>
            <a:endParaRPr dirty="0" sz="3711" lang="en-US"/>
          </a:p>
        </p:txBody>
      </p:sp>
      <p:sp>
        <p:nvSpPr>
          <p:cNvPr id="1048748" name="Shape 3"/>
          <p:cNvSpPr/>
          <p:nvPr/>
        </p:nvSpPr>
        <p:spPr>
          <a:xfrm>
            <a:off x="706874" y="2524948"/>
            <a:ext cx="424101" cy="420982"/>
          </a:xfrm>
          <a:prstGeom prst="roundRect">
            <a:avLst>
              <a:gd name="adj" fmla="val 13032"/>
            </a:avLst>
          </a:prstGeom>
          <a:solidFill>
            <a:srgbClr val="DADBF1"/>
          </a:solidFill>
          <a:ln w="7620">
            <a:solidFill>
              <a:srgbClr val="B5B7E3"/>
            </a:solidFill>
            <a:prstDash val="solid"/>
          </a:ln>
        </p:spPr>
      </p:sp>
      <p:sp>
        <p:nvSpPr>
          <p:cNvPr id="1048749" name="Text 4"/>
          <p:cNvSpPr/>
          <p:nvPr/>
        </p:nvSpPr>
        <p:spPr>
          <a:xfrm>
            <a:off x="852130" y="2552958"/>
            <a:ext cx="133469" cy="364843"/>
          </a:xfrm>
          <a:prstGeom prst="rect"/>
          <a:noFill/>
        </p:spPr>
        <p:txBody>
          <a:bodyPr anchor="t" rtlCol="0" wrap="none"/>
          <a:p>
            <a:pPr algn="ctr" indent="0" marL="0">
              <a:lnSpc>
                <a:spcPts val="2894"/>
              </a:lnSpc>
              <a:buNone/>
            </a:pPr>
            <a:r>
              <a:rPr b="1" dirty="0" sz="2227" kern="0" lang="en-US" spc="-30">
                <a:solidFill>
                  <a:srgbClr val="272525"/>
                </a:solidFill>
                <a:latin typeface="Inter" pitchFamily="34" charset="0"/>
                <a:ea typeface="Inter" pitchFamily="34" charset="-122"/>
                <a:cs typeface="Inter" pitchFamily="34" charset="-120"/>
              </a:rPr>
              <a:t>1</a:t>
            </a:r>
            <a:endParaRPr dirty="0" sz="2227" lang="en-US"/>
          </a:p>
        </p:txBody>
      </p:sp>
      <p:sp>
        <p:nvSpPr>
          <p:cNvPr id="1048750" name="Text 5"/>
          <p:cNvSpPr/>
          <p:nvPr/>
        </p:nvSpPr>
        <p:spPr>
          <a:xfrm>
            <a:off x="1319451" y="2583451"/>
            <a:ext cx="1884998" cy="303977"/>
          </a:xfrm>
          <a:prstGeom prst="rect"/>
          <a:noFill/>
        </p:spPr>
        <p:txBody>
          <a:bodyPr anchor="t" rtlCol="0" wrap="none"/>
          <a:p>
            <a:pPr indent="0" marL="0">
              <a:lnSpc>
                <a:spcPts val="2412"/>
              </a:lnSpc>
              <a:buNone/>
            </a:pPr>
            <a:r>
              <a:rPr b="1" dirty="0" sz="1855" kern="0" lang="en-US" spc="-56">
                <a:solidFill>
                  <a:srgbClr val="272525"/>
                </a:solidFill>
                <a:latin typeface="Inter" pitchFamily="34" charset="0"/>
                <a:ea typeface="Inter" pitchFamily="34" charset="-122"/>
                <a:cs typeface="Inter" pitchFamily="34" charset="-120"/>
              </a:rPr>
              <a:t>AWS IoT Core</a:t>
            </a:r>
            <a:endParaRPr dirty="0" sz="1855" lang="en-US"/>
          </a:p>
        </p:txBody>
      </p:sp>
      <p:sp>
        <p:nvSpPr>
          <p:cNvPr id="1048751" name="Text 6"/>
          <p:cNvSpPr/>
          <p:nvPr/>
        </p:nvSpPr>
        <p:spPr>
          <a:xfrm>
            <a:off x="1319451" y="3055726"/>
            <a:ext cx="3158371" cy="2357004"/>
          </a:xfrm>
          <a:prstGeom prst="rect"/>
          <a:noFill/>
        </p:spPr>
        <p:txBody>
          <a:bodyPr anchor="t" rtlCol="0" wrap="square"/>
          <a:p>
            <a:pPr indent="0" marL="0">
              <a:lnSpc>
                <a:spcPts val="2672"/>
              </a:lnSpc>
              <a:buNone/>
            </a:pPr>
            <a:r>
              <a:rPr dirty="0" sz="1484" kern="0" lang="en-US" spc="-30">
                <a:solidFill>
                  <a:srgbClr val="272525"/>
                </a:solidFill>
                <a:latin typeface="Inter" pitchFamily="34" charset="0"/>
                <a:ea typeface="Inter" pitchFamily="34" charset="-122"/>
                <a:cs typeface="Inter" pitchFamily="34" charset="-120"/>
              </a:rPr>
              <a:t>AWS IoT Core connects devices to the cloud, enabling secure data exchange and communication among devices. AWS IoT also comes with easy integration with AWS analytics and machine learning services. </a:t>
            </a:r>
            <a:endParaRPr dirty="0" sz="1484" lang="en-US"/>
          </a:p>
        </p:txBody>
      </p:sp>
      <p:sp>
        <p:nvSpPr>
          <p:cNvPr id="1048752" name="Shape 7"/>
          <p:cNvSpPr/>
          <p:nvPr/>
        </p:nvSpPr>
        <p:spPr>
          <a:xfrm>
            <a:off x="4666298" y="2524948"/>
            <a:ext cx="424101" cy="420982"/>
          </a:xfrm>
          <a:prstGeom prst="roundRect">
            <a:avLst>
              <a:gd name="adj" fmla="val 13032"/>
            </a:avLst>
          </a:prstGeom>
          <a:solidFill>
            <a:srgbClr val="DADBF1"/>
          </a:solidFill>
          <a:ln w="7620">
            <a:solidFill>
              <a:srgbClr val="B5B7E3"/>
            </a:solidFill>
            <a:prstDash val="solid"/>
          </a:ln>
        </p:spPr>
      </p:sp>
      <p:sp>
        <p:nvSpPr>
          <p:cNvPr id="1048753" name="Text 8"/>
          <p:cNvSpPr/>
          <p:nvPr/>
        </p:nvSpPr>
        <p:spPr>
          <a:xfrm>
            <a:off x="4792504" y="2552958"/>
            <a:ext cx="171569" cy="364843"/>
          </a:xfrm>
          <a:prstGeom prst="rect"/>
          <a:noFill/>
        </p:spPr>
        <p:txBody>
          <a:bodyPr anchor="t" rtlCol="0" wrap="none"/>
          <a:p>
            <a:pPr algn="ctr" indent="0" marL="0">
              <a:lnSpc>
                <a:spcPts val="2894"/>
              </a:lnSpc>
              <a:buNone/>
            </a:pPr>
            <a:r>
              <a:rPr b="1" dirty="0" sz="2227" kern="0" lang="en-US" spc="-30">
                <a:solidFill>
                  <a:srgbClr val="272525"/>
                </a:solidFill>
                <a:latin typeface="Inter" pitchFamily="34" charset="0"/>
                <a:ea typeface="Inter" pitchFamily="34" charset="-122"/>
                <a:cs typeface="Inter" pitchFamily="34" charset="-120"/>
              </a:rPr>
              <a:t>2</a:t>
            </a:r>
            <a:endParaRPr dirty="0" sz="2227" lang="en-US"/>
          </a:p>
        </p:txBody>
      </p:sp>
      <p:sp>
        <p:nvSpPr>
          <p:cNvPr id="1048754" name="Text 9"/>
          <p:cNvSpPr/>
          <p:nvPr/>
        </p:nvSpPr>
        <p:spPr>
          <a:xfrm>
            <a:off x="5278874" y="2583451"/>
            <a:ext cx="2265521" cy="303977"/>
          </a:xfrm>
          <a:prstGeom prst="rect"/>
          <a:noFill/>
        </p:spPr>
        <p:txBody>
          <a:bodyPr anchor="t" rtlCol="0" wrap="none"/>
          <a:p>
            <a:pPr indent="0" marL="0">
              <a:lnSpc>
                <a:spcPts val="2412"/>
              </a:lnSpc>
              <a:buNone/>
            </a:pPr>
            <a:r>
              <a:rPr b="1" dirty="0" sz="1855" kern="0" lang="en-US" spc="-56">
                <a:solidFill>
                  <a:srgbClr val="272525"/>
                </a:solidFill>
                <a:latin typeface="Inter" pitchFamily="34" charset="0"/>
                <a:ea typeface="Inter" pitchFamily="34" charset="-122"/>
                <a:cs typeface="Inter" pitchFamily="34" charset="-120"/>
              </a:rPr>
              <a:t>AWS IoT Greengrass</a:t>
            </a:r>
            <a:endParaRPr dirty="0" sz="1855" lang="en-US"/>
          </a:p>
        </p:txBody>
      </p:sp>
      <p:sp>
        <p:nvSpPr>
          <p:cNvPr id="1048755" name="Text 10"/>
          <p:cNvSpPr/>
          <p:nvPr/>
        </p:nvSpPr>
        <p:spPr>
          <a:xfrm>
            <a:off x="5278874" y="3055726"/>
            <a:ext cx="3158371" cy="2020289"/>
          </a:xfrm>
          <a:prstGeom prst="rect"/>
          <a:noFill/>
        </p:spPr>
        <p:txBody>
          <a:bodyPr anchor="t" rtlCol="0" wrap="square"/>
          <a:p>
            <a:pPr indent="0" marL="0">
              <a:lnSpc>
                <a:spcPts val="2672"/>
              </a:lnSpc>
              <a:buNone/>
            </a:pPr>
            <a:r>
              <a:rPr dirty="0" sz="1484" kern="0" lang="en-US" spc="-30">
                <a:solidFill>
                  <a:srgbClr val="272525"/>
                </a:solidFill>
                <a:latin typeface="Inter" pitchFamily="34" charset="0"/>
                <a:ea typeface="Inter" pitchFamily="34" charset="-122"/>
                <a:cs typeface="Inter" pitchFamily="34" charset="-120"/>
              </a:rPr>
              <a:t>AWS IoT Greengrass is about extending cloud functionalities to connected devices. With AWS IoT Greengrass, users can perform data processing, inference, and secure messaging from edge devices. </a:t>
            </a:r>
            <a:endParaRPr dirty="0" sz="1484" lang="en-US"/>
          </a:p>
        </p:txBody>
      </p:sp>
      <p:sp>
        <p:nvSpPr>
          <p:cNvPr id="1048756" name="Shape 11"/>
          <p:cNvSpPr/>
          <p:nvPr/>
        </p:nvSpPr>
        <p:spPr>
          <a:xfrm>
            <a:off x="706874" y="5775210"/>
            <a:ext cx="424101" cy="420982"/>
          </a:xfrm>
          <a:prstGeom prst="roundRect">
            <a:avLst>
              <a:gd name="adj" fmla="val 13032"/>
            </a:avLst>
          </a:prstGeom>
          <a:solidFill>
            <a:srgbClr val="DADBF1"/>
          </a:solidFill>
          <a:ln w="7620">
            <a:solidFill>
              <a:srgbClr val="B5B7E3"/>
            </a:solidFill>
            <a:prstDash val="solid"/>
          </a:ln>
        </p:spPr>
      </p:sp>
      <p:sp>
        <p:nvSpPr>
          <p:cNvPr id="1048757" name="Text 12"/>
          <p:cNvSpPr/>
          <p:nvPr/>
        </p:nvSpPr>
        <p:spPr>
          <a:xfrm>
            <a:off x="825460" y="5803220"/>
            <a:ext cx="186809" cy="364843"/>
          </a:xfrm>
          <a:prstGeom prst="rect"/>
          <a:noFill/>
        </p:spPr>
        <p:txBody>
          <a:bodyPr anchor="t" rtlCol="0" wrap="none"/>
          <a:p>
            <a:pPr algn="ctr" indent="0" marL="0">
              <a:lnSpc>
                <a:spcPts val="2894"/>
              </a:lnSpc>
              <a:buNone/>
            </a:pPr>
            <a:r>
              <a:rPr b="1" dirty="0" sz="2227" kern="0" lang="en-US" spc="-30">
                <a:solidFill>
                  <a:srgbClr val="272525"/>
                </a:solidFill>
                <a:latin typeface="Inter" pitchFamily="34" charset="0"/>
                <a:ea typeface="Inter" pitchFamily="34" charset="-122"/>
                <a:cs typeface="Inter" pitchFamily="34" charset="-120"/>
              </a:rPr>
              <a:t>3</a:t>
            </a:r>
            <a:endParaRPr dirty="0" sz="2227" lang="en-US"/>
          </a:p>
        </p:txBody>
      </p:sp>
      <p:sp>
        <p:nvSpPr>
          <p:cNvPr id="1048758" name="Text 13"/>
          <p:cNvSpPr/>
          <p:nvPr/>
        </p:nvSpPr>
        <p:spPr>
          <a:xfrm>
            <a:off x="1319451" y="5833712"/>
            <a:ext cx="2021086" cy="303977"/>
          </a:xfrm>
          <a:prstGeom prst="rect"/>
          <a:noFill/>
        </p:spPr>
        <p:txBody>
          <a:bodyPr anchor="t" rtlCol="0" wrap="none"/>
          <a:p>
            <a:pPr indent="0" marL="0">
              <a:lnSpc>
                <a:spcPts val="2412"/>
              </a:lnSpc>
              <a:buNone/>
            </a:pPr>
            <a:r>
              <a:rPr b="1" dirty="0" sz="1855" kern="0" lang="en-US" spc="-56">
                <a:solidFill>
                  <a:srgbClr val="272525"/>
                </a:solidFill>
                <a:latin typeface="Inter" pitchFamily="34" charset="0"/>
                <a:ea typeface="Inter" pitchFamily="34" charset="-122"/>
                <a:cs typeface="Inter" pitchFamily="34" charset="-120"/>
              </a:rPr>
              <a:t>AWS IoT Analytics</a:t>
            </a:r>
            <a:endParaRPr dirty="0" sz="1855" lang="en-US"/>
          </a:p>
        </p:txBody>
      </p:sp>
      <p:sp>
        <p:nvSpPr>
          <p:cNvPr id="1048759" name="Text 14"/>
          <p:cNvSpPr/>
          <p:nvPr/>
        </p:nvSpPr>
        <p:spPr>
          <a:xfrm>
            <a:off x="1319451" y="6305988"/>
            <a:ext cx="7117675" cy="1010145"/>
          </a:xfrm>
          <a:prstGeom prst="rect"/>
          <a:noFill/>
        </p:spPr>
        <p:txBody>
          <a:bodyPr anchor="t" rtlCol="0" wrap="square"/>
          <a:p>
            <a:pPr indent="0" marL="0">
              <a:lnSpc>
                <a:spcPts val="2672"/>
              </a:lnSpc>
              <a:buNone/>
            </a:pPr>
            <a:r>
              <a:rPr dirty="0" sz="1484" kern="0" lang="en-US" spc="-30">
                <a:solidFill>
                  <a:srgbClr val="272525"/>
                </a:solidFill>
                <a:latin typeface="Inter" pitchFamily="34" charset="0"/>
                <a:ea typeface="Inter" pitchFamily="34" charset="-122"/>
                <a:cs typeface="Inter" pitchFamily="34" charset="-120"/>
              </a:rPr>
              <a:t>AWS IoT Analytics is a managed service that lets businesses analyze data collected from IoT devices and improve operational efficiencies, reduce costs and optimize device performance. </a:t>
            </a:r>
            <a:endParaRPr dirty="0" sz="1484" lang="en-US"/>
          </a:p>
        </p:txBody>
      </p:sp>
      <p:pic>
        <p:nvPicPr>
          <p:cNvPr id="2097170" name="Image 0" descr="preencoded.png"/>
          <p:cNvPicPr>
            <a:picLocks noChangeAspect="1"/>
          </p:cNvPicPr>
          <p:nvPr/>
        </p:nvPicPr>
        <p:blipFill>
          <a:blip xmlns:r="http://schemas.openxmlformats.org/officeDocument/2006/relationships" r:embed="rId1"/>
          <a:stretch>
            <a:fillRect/>
          </a:stretch>
        </p:blipFill>
        <p:spPr>
          <a:xfrm>
            <a:off x="9144000" y="0"/>
            <a:ext cx="5486400" cy="8169088"/>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59" name=""/>
        <p:cNvGrpSpPr/>
        <p:nvPr/>
      </p:nvGrpSpPr>
      <p:grpSpPr>
        <a:xfrm>
          <a:off x="0" y="0"/>
          <a:ext cx="0" cy="0"/>
          <a:chOff x="0" y="0"/>
          <a:chExt cx="0" cy="0"/>
        </a:xfrm>
      </p:grpSpPr>
      <p:sp>
        <p:nvSpPr>
          <p:cNvPr id="1048763" name="Shape 0"/>
          <p:cNvSpPr/>
          <p:nvPr/>
        </p:nvSpPr>
        <p:spPr>
          <a:xfrm>
            <a:off x="0" y="0"/>
            <a:ext cx="14630400" cy="8169088"/>
          </a:xfrm>
          <a:prstGeom prst="rect"/>
          <a:solidFill>
            <a:srgbClr val="F6F4F4"/>
          </a:solidFill>
        </p:spPr>
      </p:sp>
      <p:sp>
        <p:nvSpPr>
          <p:cNvPr id="1048764" name="Shape 1"/>
          <p:cNvSpPr/>
          <p:nvPr/>
        </p:nvSpPr>
        <p:spPr>
          <a:xfrm>
            <a:off x="0" y="0"/>
            <a:ext cx="14630400" cy="8229600"/>
          </a:xfrm>
          <a:prstGeom prst="rect"/>
          <a:solidFill>
            <a:srgbClr val="FFFFFF"/>
          </a:solidFill>
          <a:ln w="7620">
            <a:solidFill>
              <a:srgbClr val="E5E0DF"/>
            </a:solidFill>
            <a:prstDash val="solid"/>
          </a:ln>
        </p:spPr>
      </p:sp>
      <p:sp>
        <p:nvSpPr>
          <p:cNvPr id="1048765" name="Text 2"/>
          <p:cNvSpPr/>
          <p:nvPr/>
        </p:nvSpPr>
        <p:spPr>
          <a:xfrm>
            <a:off x="827008" y="602045"/>
            <a:ext cx="9405937" cy="711486"/>
          </a:xfrm>
          <a:prstGeom prst="rect"/>
          <a:noFill/>
        </p:spPr>
        <p:txBody>
          <a:bodyPr anchor="t" rtlCol="0" wrap="none"/>
          <a:p>
            <a:pPr indent="0" marL="0">
              <a:lnSpc>
                <a:spcPts val="5644"/>
              </a:lnSpc>
              <a:buNone/>
            </a:pPr>
            <a:r>
              <a:rPr b="1" dirty="0" sz="4342" kern="0" lang="en-US" spc="-130">
                <a:solidFill>
                  <a:srgbClr val="000000"/>
                </a:solidFill>
                <a:latin typeface="Inter" pitchFamily="34" charset="0"/>
                <a:ea typeface="Inter" pitchFamily="34" charset="-122"/>
                <a:cs typeface="Inter" pitchFamily="34" charset="-120"/>
              </a:rPr>
              <a:t>DevOps and CI/CD Practices on AWS</a:t>
            </a:r>
            <a:endParaRPr dirty="0" sz="4342" lang="en-US"/>
          </a:p>
        </p:txBody>
      </p:sp>
      <p:sp>
        <p:nvSpPr>
          <p:cNvPr id="1048766" name="Shape 3"/>
          <p:cNvSpPr/>
          <p:nvPr/>
        </p:nvSpPr>
        <p:spPr>
          <a:xfrm>
            <a:off x="1135737" y="1795143"/>
            <a:ext cx="44053" cy="5774264"/>
          </a:xfrm>
          <a:prstGeom prst="rect"/>
          <a:solidFill>
            <a:srgbClr val="B5B7E3"/>
          </a:solidFill>
        </p:spPr>
      </p:sp>
      <p:sp>
        <p:nvSpPr>
          <p:cNvPr id="1048767" name="Shape 4"/>
          <p:cNvSpPr/>
          <p:nvPr/>
        </p:nvSpPr>
        <p:spPr>
          <a:xfrm>
            <a:off x="1405890" y="2224753"/>
            <a:ext cx="771882" cy="43729"/>
          </a:xfrm>
          <a:prstGeom prst="rect"/>
          <a:solidFill>
            <a:srgbClr val="B5B7E3"/>
          </a:solidFill>
        </p:spPr>
      </p:sp>
      <p:sp>
        <p:nvSpPr>
          <p:cNvPr id="1048768" name="Shape 5"/>
          <p:cNvSpPr/>
          <p:nvPr/>
        </p:nvSpPr>
        <p:spPr>
          <a:xfrm>
            <a:off x="909638" y="2000316"/>
            <a:ext cx="496253" cy="492604"/>
          </a:xfrm>
          <a:prstGeom prst="roundRect">
            <a:avLst>
              <a:gd name="adj" fmla="val 11138"/>
            </a:avLst>
          </a:prstGeom>
          <a:solidFill>
            <a:srgbClr val="DADBF1"/>
          </a:solidFill>
          <a:ln w="7620">
            <a:solidFill>
              <a:srgbClr val="B5B7E3"/>
            </a:solidFill>
            <a:prstDash val="solid"/>
          </a:ln>
        </p:spPr>
      </p:sp>
      <p:sp>
        <p:nvSpPr>
          <p:cNvPr id="1048769" name="Text 6"/>
          <p:cNvSpPr/>
          <p:nvPr/>
        </p:nvSpPr>
        <p:spPr>
          <a:xfrm>
            <a:off x="1076087" y="2033172"/>
            <a:ext cx="163235" cy="426892"/>
          </a:xfrm>
          <a:prstGeom prst="rect"/>
          <a:noFill/>
        </p:spPr>
        <p:txBody>
          <a:bodyPr anchor="t" rtlCol="0" wrap="none"/>
          <a:p>
            <a:pPr algn="ctr" indent="0" marL="0">
              <a:lnSpc>
                <a:spcPts val="3387"/>
              </a:lnSpc>
              <a:buNone/>
            </a:pPr>
            <a:r>
              <a:rPr b="1" dirty="0" sz="2605" kern="0" lang="en-US" spc="-35">
                <a:solidFill>
                  <a:srgbClr val="272525"/>
                </a:solidFill>
                <a:latin typeface="Inter" pitchFamily="34" charset="0"/>
                <a:ea typeface="Inter" pitchFamily="34" charset="-122"/>
                <a:cs typeface="Inter" pitchFamily="34" charset="-120"/>
              </a:rPr>
              <a:t>1</a:t>
            </a:r>
            <a:endParaRPr dirty="0" sz="2605" lang="en-US"/>
          </a:p>
        </p:txBody>
      </p:sp>
      <p:sp>
        <p:nvSpPr>
          <p:cNvPr id="1048770" name="Text 7"/>
          <p:cNvSpPr/>
          <p:nvPr/>
        </p:nvSpPr>
        <p:spPr>
          <a:xfrm>
            <a:off x="2370772" y="2014025"/>
            <a:ext cx="2208371" cy="355743"/>
          </a:xfrm>
          <a:prstGeom prst="rect"/>
          <a:noFill/>
        </p:spPr>
        <p:txBody>
          <a:bodyPr anchor="t" rtlCol="0" wrap="none"/>
          <a:p>
            <a:pPr algn="l" indent="0" marL="0">
              <a:lnSpc>
                <a:spcPts val="2822"/>
              </a:lnSpc>
              <a:buNone/>
            </a:pPr>
            <a:r>
              <a:rPr b="1" dirty="0" sz="2171" kern="0" lang="en-US" spc="-65">
                <a:solidFill>
                  <a:srgbClr val="272525"/>
                </a:solidFill>
                <a:latin typeface="Inter" pitchFamily="34" charset="0"/>
                <a:ea typeface="Inter" pitchFamily="34" charset="-122"/>
                <a:cs typeface="Inter" pitchFamily="34" charset="-120"/>
              </a:rPr>
              <a:t>AWS CodeDeploy</a:t>
            </a:r>
            <a:endParaRPr dirty="0" sz="2171" lang="en-US"/>
          </a:p>
        </p:txBody>
      </p:sp>
      <p:sp>
        <p:nvSpPr>
          <p:cNvPr id="1048771" name="Text 8"/>
          <p:cNvSpPr/>
          <p:nvPr/>
        </p:nvSpPr>
        <p:spPr>
          <a:xfrm>
            <a:off x="2370772" y="2566786"/>
            <a:ext cx="11432619" cy="788308"/>
          </a:xfrm>
          <a:prstGeom prst="rect"/>
          <a:noFill/>
        </p:spPr>
        <p:txBody>
          <a:bodyPr anchor="t" rtlCol="0" wrap="square"/>
          <a:p>
            <a:pPr algn="l" indent="0" marL="0">
              <a:lnSpc>
                <a:spcPts val="3126"/>
              </a:lnSpc>
              <a:buNone/>
            </a:pPr>
            <a:r>
              <a:rPr dirty="0" sz="1737" kern="0" lang="en-US" spc="-35">
                <a:solidFill>
                  <a:srgbClr val="272525"/>
                </a:solidFill>
                <a:latin typeface="Inter" pitchFamily="34" charset="0"/>
                <a:ea typeface="Inter" pitchFamily="34" charset="-122"/>
                <a:cs typeface="Inter" pitchFamily="34" charset="-120"/>
              </a:rPr>
              <a:t>AWS CodeDeploy automates software deployment, allowing rapid expansion of software services. CodeDeploy eliminates manual errors, increases throughput, and allows consistent deployments across various environments. </a:t>
            </a:r>
            <a:endParaRPr dirty="0" sz="1737" lang="en-US"/>
          </a:p>
        </p:txBody>
      </p:sp>
      <p:sp>
        <p:nvSpPr>
          <p:cNvPr id="1048772" name="Shape 9"/>
          <p:cNvSpPr/>
          <p:nvPr/>
        </p:nvSpPr>
        <p:spPr>
          <a:xfrm>
            <a:off x="1405890" y="4222468"/>
            <a:ext cx="771882" cy="43729"/>
          </a:xfrm>
          <a:prstGeom prst="rect"/>
          <a:solidFill>
            <a:srgbClr val="B5B7E3"/>
          </a:solidFill>
        </p:spPr>
      </p:sp>
      <p:sp>
        <p:nvSpPr>
          <p:cNvPr id="1048773" name="Shape 10"/>
          <p:cNvSpPr/>
          <p:nvPr/>
        </p:nvSpPr>
        <p:spPr>
          <a:xfrm>
            <a:off x="909638" y="3998031"/>
            <a:ext cx="496253" cy="492604"/>
          </a:xfrm>
          <a:prstGeom prst="roundRect">
            <a:avLst>
              <a:gd name="adj" fmla="val 11138"/>
            </a:avLst>
          </a:prstGeom>
          <a:solidFill>
            <a:srgbClr val="DADBF1"/>
          </a:solidFill>
          <a:ln w="7620">
            <a:solidFill>
              <a:srgbClr val="B5B7E3"/>
            </a:solidFill>
            <a:prstDash val="solid"/>
          </a:ln>
        </p:spPr>
      </p:sp>
      <p:sp>
        <p:nvSpPr>
          <p:cNvPr id="1048774" name="Text 11"/>
          <p:cNvSpPr/>
          <p:nvPr/>
        </p:nvSpPr>
        <p:spPr>
          <a:xfrm>
            <a:off x="1057037" y="4030887"/>
            <a:ext cx="201335" cy="426892"/>
          </a:xfrm>
          <a:prstGeom prst="rect"/>
          <a:noFill/>
        </p:spPr>
        <p:txBody>
          <a:bodyPr anchor="t" rtlCol="0" wrap="none"/>
          <a:p>
            <a:pPr algn="ctr" indent="0" marL="0">
              <a:lnSpc>
                <a:spcPts val="3387"/>
              </a:lnSpc>
              <a:buNone/>
            </a:pPr>
            <a:r>
              <a:rPr b="1" dirty="0" sz="2605" kern="0" lang="en-US" spc="-35">
                <a:solidFill>
                  <a:srgbClr val="272525"/>
                </a:solidFill>
                <a:latin typeface="Inter" pitchFamily="34" charset="0"/>
                <a:ea typeface="Inter" pitchFamily="34" charset="-122"/>
                <a:cs typeface="Inter" pitchFamily="34" charset="-120"/>
              </a:rPr>
              <a:t>2</a:t>
            </a:r>
            <a:endParaRPr dirty="0" sz="2605" lang="en-US"/>
          </a:p>
        </p:txBody>
      </p:sp>
      <p:sp>
        <p:nvSpPr>
          <p:cNvPr id="1048775" name="Text 12"/>
          <p:cNvSpPr/>
          <p:nvPr/>
        </p:nvSpPr>
        <p:spPr>
          <a:xfrm>
            <a:off x="2370772" y="4011741"/>
            <a:ext cx="2328982" cy="355743"/>
          </a:xfrm>
          <a:prstGeom prst="rect"/>
          <a:noFill/>
        </p:spPr>
        <p:txBody>
          <a:bodyPr anchor="t" rtlCol="0" wrap="none"/>
          <a:p>
            <a:pPr algn="l" indent="0" marL="0">
              <a:lnSpc>
                <a:spcPts val="2822"/>
              </a:lnSpc>
              <a:buNone/>
            </a:pPr>
            <a:r>
              <a:rPr b="1" dirty="0" sz="2171" kern="0" lang="en-US" spc="-65">
                <a:solidFill>
                  <a:srgbClr val="272525"/>
                </a:solidFill>
                <a:latin typeface="Inter" pitchFamily="34" charset="0"/>
                <a:ea typeface="Inter" pitchFamily="34" charset="-122"/>
                <a:cs typeface="Inter" pitchFamily="34" charset="-120"/>
              </a:rPr>
              <a:t>AWS CodePipeline</a:t>
            </a:r>
            <a:endParaRPr dirty="0" sz="2171" lang="en-US"/>
          </a:p>
        </p:txBody>
      </p:sp>
      <p:sp>
        <p:nvSpPr>
          <p:cNvPr id="1048776" name="Text 13"/>
          <p:cNvSpPr/>
          <p:nvPr/>
        </p:nvSpPr>
        <p:spPr>
          <a:xfrm>
            <a:off x="2370772" y="4564502"/>
            <a:ext cx="11432619" cy="788308"/>
          </a:xfrm>
          <a:prstGeom prst="rect"/>
          <a:noFill/>
        </p:spPr>
        <p:txBody>
          <a:bodyPr anchor="t" rtlCol="0" wrap="square"/>
          <a:p>
            <a:pPr algn="l" indent="0" marL="0">
              <a:lnSpc>
                <a:spcPts val="3126"/>
              </a:lnSpc>
              <a:buNone/>
            </a:pPr>
            <a:r>
              <a:rPr dirty="0" sz="1737" kern="0" lang="en-US" spc="-35">
                <a:solidFill>
                  <a:srgbClr val="272525"/>
                </a:solidFill>
                <a:latin typeface="Inter" pitchFamily="34" charset="0"/>
                <a:ea typeface="Inter" pitchFamily="34" charset="-122"/>
                <a:cs typeface="Inter" pitchFamily="34" charset="-120"/>
              </a:rPr>
              <a:t>AWS CodePipeline is a fully managed service that helps users build and manage continuous delivery pipeline. It integrates with various other services like CodeCommit, CodeBuild, and CodeDeploy. </a:t>
            </a:r>
            <a:endParaRPr dirty="0" sz="1737" lang="en-US"/>
          </a:p>
        </p:txBody>
      </p:sp>
      <p:sp>
        <p:nvSpPr>
          <p:cNvPr id="1048777" name="Shape 14"/>
          <p:cNvSpPr/>
          <p:nvPr/>
        </p:nvSpPr>
        <p:spPr>
          <a:xfrm>
            <a:off x="1405890" y="6220184"/>
            <a:ext cx="771882" cy="43729"/>
          </a:xfrm>
          <a:prstGeom prst="rect"/>
          <a:solidFill>
            <a:srgbClr val="B5B7E3"/>
          </a:solidFill>
        </p:spPr>
      </p:sp>
      <p:sp>
        <p:nvSpPr>
          <p:cNvPr id="1048778" name="Shape 15"/>
          <p:cNvSpPr/>
          <p:nvPr/>
        </p:nvSpPr>
        <p:spPr>
          <a:xfrm>
            <a:off x="909638" y="5995747"/>
            <a:ext cx="496253" cy="492604"/>
          </a:xfrm>
          <a:prstGeom prst="roundRect">
            <a:avLst>
              <a:gd name="adj" fmla="val 11138"/>
            </a:avLst>
          </a:prstGeom>
          <a:solidFill>
            <a:srgbClr val="DADBF1"/>
          </a:solidFill>
          <a:ln w="7620">
            <a:solidFill>
              <a:srgbClr val="B5B7E3"/>
            </a:solidFill>
            <a:prstDash val="solid"/>
          </a:ln>
        </p:spPr>
      </p:sp>
      <p:sp>
        <p:nvSpPr>
          <p:cNvPr id="1048779" name="Text 16"/>
          <p:cNvSpPr/>
          <p:nvPr/>
        </p:nvSpPr>
        <p:spPr>
          <a:xfrm>
            <a:off x="1053227" y="6028603"/>
            <a:ext cx="208955" cy="426892"/>
          </a:xfrm>
          <a:prstGeom prst="rect"/>
          <a:noFill/>
        </p:spPr>
        <p:txBody>
          <a:bodyPr anchor="t" rtlCol="0" wrap="none"/>
          <a:p>
            <a:pPr algn="ctr" indent="0" marL="0">
              <a:lnSpc>
                <a:spcPts val="3387"/>
              </a:lnSpc>
              <a:buNone/>
            </a:pPr>
            <a:r>
              <a:rPr b="1" dirty="0" sz="2605" kern="0" lang="en-US" spc="-35">
                <a:solidFill>
                  <a:srgbClr val="272525"/>
                </a:solidFill>
                <a:latin typeface="Inter" pitchFamily="34" charset="0"/>
                <a:ea typeface="Inter" pitchFamily="34" charset="-122"/>
                <a:cs typeface="Inter" pitchFamily="34" charset="-120"/>
              </a:rPr>
              <a:t>3</a:t>
            </a:r>
            <a:endParaRPr dirty="0" sz="2605" lang="en-US"/>
          </a:p>
        </p:txBody>
      </p:sp>
      <p:sp>
        <p:nvSpPr>
          <p:cNvPr id="1048780" name="Text 17"/>
          <p:cNvSpPr/>
          <p:nvPr/>
        </p:nvSpPr>
        <p:spPr>
          <a:xfrm>
            <a:off x="2370772" y="6009456"/>
            <a:ext cx="2790587" cy="355743"/>
          </a:xfrm>
          <a:prstGeom prst="rect"/>
          <a:noFill/>
        </p:spPr>
        <p:txBody>
          <a:bodyPr anchor="t" rtlCol="0" wrap="none"/>
          <a:p>
            <a:pPr algn="l" indent="0" marL="0">
              <a:lnSpc>
                <a:spcPts val="2822"/>
              </a:lnSpc>
              <a:buNone/>
            </a:pPr>
            <a:r>
              <a:rPr b="1" dirty="0" sz="2171" kern="0" lang="en-US" spc="-65">
                <a:solidFill>
                  <a:srgbClr val="272525"/>
                </a:solidFill>
                <a:latin typeface="Inter" pitchFamily="34" charset="0"/>
                <a:ea typeface="Inter" pitchFamily="34" charset="-122"/>
                <a:cs typeface="Inter" pitchFamily="34" charset="-120"/>
              </a:rPr>
              <a:t>AWS Elastic Beanstalk</a:t>
            </a:r>
            <a:endParaRPr dirty="0" sz="2171" lang="en-US"/>
          </a:p>
        </p:txBody>
      </p:sp>
      <p:sp>
        <p:nvSpPr>
          <p:cNvPr id="1048781" name="Text 18"/>
          <p:cNvSpPr/>
          <p:nvPr/>
        </p:nvSpPr>
        <p:spPr>
          <a:xfrm>
            <a:off x="2370772" y="6562217"/>
            <a:ext cx="11432619" cy="788308"/>
          </a:xfrm>
          <a:prstGeom prst="rect"/>
          <a:noFill/>
        </p:spPr>
        <p:txBody>
          <a:bodyPr anchor="t" rtlCol="0" wrap="square"/>
          <a:p>
            <a:pPr algn="l" indent="0" marL="0">
              <a:lnSpc>
                <a:spcPts val="3126"/>
              </a:lnSpc>
              <a:buNone/>
            </a:pPr>
            <a:r>
              <a:rPr dirty="0" sz="1737" kern="0" lang="en-US" spc="-35">
                <a:solidFill>
                  <a:srgbClr val="272525"/>
                </a:solidFill>
                <a:latin typeface="Inter" pitchFamily="34" charset="0"/>
                <a:ea typeface="Inter" pitchFamily="34" charset="-122"/>
                <a:cs typeface="Inter" pitchFamily="34" charset="-120"/>
              </a:rPr>
              <a:t>AWS Elastic Beanstalk automatically handles deployment, capacity provisioning, monitoring, and health checks for web applications. Beanstalk helps users to focus on coding by abstracting away deployment details. </a:t>
            </a:r>
            <a:endParaRPr dirty="0" sz="1737"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62" name=""/>
        <p:cNvGrpSpPr/>
        <p:nvPr/>
      </p:nvGrpSpPr>
      <p:grpSpPr>
        <a:xfrm>
          <a:off x="0" y="0"/>
          <a:ext cx="0" cy="0"/>
          <a:chOff x="0" y="0"/>
          <a:chExt cx="0" cy="0"/>
        </a:xfrm>
      </p:grpSpPr>
      <p:sp>
        <p:nvSpPr>
          <p:cNvPr id="1048785" name="Shape 0"/>
          <p:cNvSpPr/>
          <p:nvPr/>
        </p:nvSpPr>
        <p:spPr>
          <a:xfrm>
            <a:off x="0" y="0"/>
            <a:ext cx="14630400" cy="8169088"/>
          </a:xfrm>
          <a:prstGeom prst="rect"/>
          <a:solidFill>
            <a:srgbClr val="F6F4F4"/>
          </a:solidFill>
        </p:spPr>
      </p:sp>
      <p:sp>
        <p:nvSpPr>
          <p:cNvPr id="1048786" name="Shape 1"/>
          <p:cNvSpPr/>
          <p:nvPr/>
        </p:nvSpPr>
        <p:spPr>
          <a:xfrm>
            <a:off x="0" y="0"/>
            <a:ext cx="14630400" cy="8229600"/>
          </a:xfrm>
          <a:prstGeom prst="rect"/>
          <a:solidFill>
            <a:srgbClr val="FFFFFF"/>
          </a:solidFill>
          <a:ln w="7620">
            <a:solidFill>
              <a:srgbClr val="E5E0DF"/>
            </a:solidFill>
            <a:prstDash val="solid"/>
          </a:ln>
        </p:spPr>
      </p:sp>
      <p:sp>
        <p:nvSpPr>
          <p:cNvPr id="1048787" name="Text 2"/>
          <p:cNvSpPr/>
          <p:nvPr/>
        </p:nvSpPr>
        <p:spPr>
          <a:xfrm>
            <a:off x="833199" y="1587961"/>
            <a:ext cx="12187476" cy="716804"/>
          </a:xfrm>
          <a:prstGeom prst="rect"/>
          <a:noFill/>
        </p:spPr>
        <p:txBody>
          <a:bodyPr anchor="t" rtlCol="0" wrap="non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High Availability and Disaster Recovery on AWS</a:t>
            </a:r>
            <a:endParaRPr dirty="0" sz="4374" lang="en-US"/>
          </a:p>
        </p:txBody>
      </p:sp>
      <p:sp>
        <p:nvSpPr>
          <p:cNvPr id="1048788" name="Shape 3"/>
          <p:cNvSpPr/>
          <p:nvPr/>
        </p:nvSpPr>
        <p:spPr>
          <a:xfrm>
            <a:off x="833199" y="2789923"/>
            <a:ext cx="4173260" cy="3791086"/>
          </a:xfrm>
          <a:prstGeom prst="roundRect">
            <a:avLst>
              <a:gd name="adj" fmla="val 1447"/>
            </a:avLst>
          </a:prstGeom>
          <a:solidFill>
            <a:srgbClr val="DADBF1"/>
          </a:solidFill>
          <a:ln w="7620">
            <a:solidFill>
              <a:srgbClr val="B5B7E3"/>
            </a:solidFill>
            <a:prstDash val="solid"/>
          </a:ln>
        </p:spPr>
      </p:sp>
      <p:sp>
        <p:nvSpPr>
          <p:cNvPr id="1048789" name="Text 4"/>
          <p:cNvSpPr/>
          <p:nvPr/>
        </p:nvSpPr>
        <p:spPr>
          <a:xfrm>
            <a:off x="1062990" y="3018024"/>
            <a:ext cx="3290054"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Multi-region deployments</a:t>
            </a:r>
            <a:endParaRPr dirty="0" sz="2187" lang="en-US"/>
          </a:p>
        </p:txBody>
      </p:sp>
      <p:sp>
        <p:nvSpPr>
          <p:cNvPr id="1048790" name="Text 5"/>
          <p:cNvSpPr/>
          <p:nvPr/>
        </p:nvSpPr>
        <p:spPr>
          <a:xfrm>
            <a:off x="1062990" y="3574803"/>
            <a:ext cx="3713678" cy="1984360"/>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allows users to deploy applications across multiple regions, which improves application availability and provides redundancy in case of a region-wide outage. </a:t>
            </a:r>
            <a:endParaRPr dirty="0" sz="1750" lang="en-US"/>
          </a:p>
        </p:txBody>
      </p:sp>
      <p:sp>
        <p:nvSpPr>
          <p:cNvPr id="1048791" name="Shape 6"/>
          <p:cNvSpPr/>
          <p:nvPr/>
        </p:nvSpPr>
        <p:spPr>
          <a:xfrm>
            <a:off x="5228630" y="2789923"/>
            <a:ext cx="4173260" cy="3791086"/>
          </a:xfrm>
          <a:prstGeom prst="roundRect">
            <a:avLst>
              <a:gd name="adj" fmla="val 1447"/>
            </a:avLst>
          </a:prstGeom>
          <a:solidFill>
            <a:srgbClr val="DADBF1"/>
          </a:solidFill>
          <a:ln w="7620">
            <a:solidFill>
              <a:srgbClr val="B5B7E3"/>
            </a:solidFill>
            <a:prstDash val="solid"/>
          </a:ln>
        </p:spPr>
      </p:sp>
      <p:sp>
        <p:nvSpPr>
          <p:cNvPr id="1048792" name="Text 7"/>
          <p:cNvSpPr/>
          <p:nvPr/>
        </p:nvSpPr>
        <p:spPr>
          <a:xfrm>
            <a:off x="5458420" y="3018024"/>
            <a:ext cx="2221944"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AWS Backup</a:t>
            </a:r>
            <a:endParaRPr dirty="0" sz="2187" lang="en-US"/>
          </a:p>
        </p:txBody>
      </p:sp>
      <p:sp>
        <p:nvSpPr>
          <p:cNvPr id="1048793" name="Text 8"/>
          <p:cNvSpPr/>
          <p:nvPr/>
        </p:nvSpPr>
        <p:spPr>
          <a:xfrm>
            <a:off x="5458420" y="3574803"/>
            <a:ext cx="3713678" cy="2778105"/>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Backup is a fully-managed service that provides easier and faster backup solutions to protect and restore business data. AWS Backup ensures data protection and disaster recovery across different services and regions.  </a:t>
            </a:r>
            <a:endParaRPr dirty="0" sz="1750" lang="en-US"/>
          </a:p>
        </p:txBody>
      </p:sp>
      <p:sp>
        <p:nvSpPr>
          <p:cNvPr id="1048794" name="Shape 9"/>
          <p:cNvSpPr/>
          <p:nvPr/>
        </p:nvSpPr>
        <p:spPr>
          <a:xfrm>
            <a:off x="9624060" y="2789923"/>
            <a:ext cx="4173260" cy="3791086"/>
          </a:xfrm>
          <a:prstGeom prst="roundRect">
            <a:avLst>
              <a:gd name="adj" fmla="val 1447"/>
            </a:avLst>
          </a:prstGeom>
          <a:solidFill>
            <a:srgbClr val="DADBF1"/>
          </a:solidFill>
          <a:ln w="7620">
            <a:solidFill>
              <a:srgbClr val="B5B7E3"/>
            </a:solidFill>
            <a:prstDash val="solid"/>
          </a:ln>
        </p:spPr>
      </p:sp>
      <p:sp>
        <p:nvSpPr>
          <p:cNvPr id="1048795" name="Text 10"/>
          <p:cNvSpPr/>
          <p:nvPr/>
        </p:nvSpPr>
        <p:spPr>
          <a:xfrm>
            <a:off x="9853851" y="3018024"/>
            <a:ext cx="2221944"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Amazon S3</a:t>
            </a:r>
            <a:endParaRPr dirty="0" sz="2187" lang="en-US"/>
          </a:p>
        </p:txBody>
      </p:sp>
      <p:sp>
        <p:nvSpPr>
          <p:cNvPr id="1048796" name="Text 11"/>
          <p:cNvSpPr/>
          <p:nvPr/>
        </p:nvSpPr>
        <p:spPr>
          <a:xfrm>
            <a:off x="9853851" y="3574803"/>
            <a:ext cx="3713678" cy="2381232"/>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Amazon S3 offers over 99.999999999% durability and stores data redundantly across different devices and multiple facilities in a region, providing a resilient infrastructure. </a:t>
            </a:r>
            <a:endParaRPr dirty="0" sz="1750"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65" name=""/>
        <p:cNvGrpSpPr/>
        <p:nvPr/>
      </p:nvGrpSpPr>
      <p:grpSpPr>
        <a:xfrm>
          <a:off x="0" y="0"/>
          <a:ext cx="0" cy="0"/>
          <a:chOff x="0" y="0"/>
          <a:chExt cx="0" cy="0"/>
        </a:xfrm>
      </p:grpSpPr>
      <p:sp>
        <p:nvSpPr>
          <p:cNvPr id="1048800" name="Shape 0"/>
          <p:cNvSpPr/>
          <p:nvPr/>
        </p:nvSpPr>
        <p:spPr>
          <a:xfrm>
            <a:off x="0" y="0"/>
            <a:ext cx="14630400" cy="8169088"/>
          </a:xfrm>
          <a:prstGeom prst="rect"/>
          <a:solidFill>
            <a:srgbClr val="F6F4F4"/>
          </a:solidFill>
        </p:spPr>
      </p:sp>
      <p:sp>
        <p:nvSpPr>
          <p:cNvPr id="1048801" name="Shape 1"/>
          <p:cNvSpPr/>
          <p:nvPr/>
        </p:nvSpPr>
        <p:spPr>
          <a:xfrm>
            <a:off x="0" y="0"/>
            <a:ext cx="14630400" cy="8229600"/>
          </a:xfrm>
          <a:prstGeom prst="rect"/>
          <a:solidFill>
            <a:srgbClr val="FFFFFF"/>
          </a:solidFill>
          <a:ln w="7620">
            <a:solidFill>
              <a:srgbClr val="E5E0DF"/>
            </a:solidFill>
            <a:prstDash val="solid"/>
          </a:ln>
        </p:spPr>
      </p:sp>
      <p:sp>
        <p:nvSpPr>
          <p:cNvPr id="1048802" name="Text 2"/>
          <p:cNvSpPr/>
          <p:nvPr/>
        </p:nvSpPr>
        <p:spPr>
          <a:xfrm>
            <a:off x="833199" y="619300"/>
            <a:ext cx="11165919" cy="716804"/>
          </a:xfrm>
          <a:prstGeom prst="rect"/>
          <a:noFill/>
        </p:spPr>
        <p:txBody>
          <a:bodyPr anchor="t" rtlCol="0" wrap="non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AWS Use Cases Across Different Industries</a:t>
            </a:r>
            <a:endParaRPr dirty="0" sz="4374" lang="en-US"/>
          </a:p>
        </p:txBody>
      </p:sp>
      <p:pic>
        <p:nvPicPr>
          <p:cNvPr id="2097174" name="Image 0" descr="preencoded.png"/>
          <p:cNvPicPr>
            <a:picLocks noChangeAspect="1"/>
          </p:cNvPicPr>
          <p:nvPr/>
        </p:nvPicPr>
        <p:blipFill>
          <a:blip xmlns:r="http://schemas.openxmlformats.org/officeDocument/2006/relationships" r:embed="rId1"/>
          <a:stretch>
            <a:fillRect/>
          </a:stretch>
        </p:blipFill>
        <p:spPr>
          <a:xfrm>
            <a:off x="833199" y="1821262"/>
            <a:ext cx="4099084" cy="2514784"/>
          </a:xfrm>
          <a:prstGeom prst="rect"/>
        </p:spPr>
      </p:pic>
      <p:sp>
        <p:nvSpPr>
          <p:cNvPr id="1048803" name="Text 3"/>
          <p:cNvSpPr/>
          <p:nvPr/>
        </p:nvSpPr>
        <p:spPr>
          <a:xfrm>
            <a:off x="833199" y="4611658"/>
            <a:ext cx="2221944" cy="358343"/>
          </a:xfrm>
          <a:prstGeom prst="rect"/>
          <a:noFill/>
        </p:spPr>
        <p:txBody>
          <a:bodyPr anchor="t" rtlCol="0" wrap="none"/>
          <a:p>
            <a:pPr algn="l" indent="0" marL="0">
              <a:lnSpc>
                <a:spcPts val="2843"/>
              </a:lnSpc>
              <a:buNone/>
            </a:pPr>
            <a:r>
              <a:rPr b="1" dirty="0" sz="2187" kern="0" lang="en-US" spc="-66">
                <a:solidFill>
                  <a:srgbClr val="000000"/>
                </a:solidFill>
                <a:latin typeface="Inter" pitchFamily="34" charset="0"/>
                <a:ea typeface="Inter" pitchFamily="34" charset="-122"/>
                <a:cs typeface="Inter" pitchFamily="34" charset="-120"/>
              </a:rPr>
              <a:t>Healthcare</a:t>
            </a:r>
            <a:endParaRPr dirty="0" sz="2187" lang="en-US"/>
          </a:p>
        </p:txBody>
      </p:sp>
      <p:sp>
        <p:nvSpPr>
          <p:cNvPr id="1048804" name="Text 4"/>
          <p:cNvSpPr/>
          <p:nvPr/>
        </p:nvSpPr>
        <p:spPr>
          <a:xfrm>
            <a:off x="833199" y="5168437"/>
            <a:ext cx="4099084" cy="1984360"/>
          </a:xfrm>
          <a:prstGeom prst="rect"/>
          <a:noFill/>
        </p:spPr>
        <p:txBody>
          <a:bodyPr anchor="t" rtlCol="0" wrap="square"/>
          <a:p>
            <a:pPr algn="l"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is employed in the healthcare industry to streamline data management and enable customized services. One example is healthcare service provider Intermountain Healthcare. </a:t>
            </a:r>
            <a:endParaRPr dirty="0" sz="1750" lang="en-US"/>
          </a:p>
        </p:txBody>
      </p:sp>
      <p:pic>
        <p:nvPicPr>
          <p:cNvPr id="2097175" name="Image 1" descr="preencoded.png"/>
          <p:cNvPicPr>
            <a:picLocks noChangeAspect="1"/>
          </p:cNvPicPr>
          <p:nvPr/>
        </p:nvPicPr>
        <p:blipFill>
          <a:blip xmlns:r="http://schemas.openxmlformats.org/officeDocument/2006/relationships" r:embed="rId2"/>
          <a:stretch>
            <a:fillRect/>
          </a:stretch>
        </p:blipFill>
        <p:spPr>
          <a:xfrm>
            <a:off x="5265539" y="1821262"/>
            <a:ext cx="4099203" cy="2514784"/>
          </a:xfrm>
          <a:prstGeom prst="rect"/>
        </p:spPr>
      </p:pic>
      <p:sp>
        <p:nvSpPr>
          <p:cNvPr id="1048805" name="Text 5"/>
          <p:cNvSpPr/>
          <p:nvPr/>
        </p:nvSpPr>
        <p:spPr>
          <a:xfrm>
            <a:off x="5265539" y="4611658"/>
            <a:ext cx="2221944" cy="358343"/>
          </a:xfrm>
          <a:prstGeom prst="rect"/>
          <a:noFill/>
        </p:spPr>
        <p:txBody>
          <a:bodyPr anchor="t" rtlCol="0" wrap="none"/>
          <a:p>
            <a:pPr algn="l" indent="0" marL="0">
              <a:lnSpc>
                <a:spcPts val="2843"/>
              </a:lnSpc>
              <a:buNone/>
            </a:pPr>
            <a:r>
              <a:rPr b="1" dirty="0" sz="2187" kern="0" lang="en-US" spc="-66">
                <a:solidFill>
                  <a:srgbClr val="000000"/>
                </a:solidFill>
                <a:latin typeface="Inter" pitchFamily="34" charset="0"/>
                <a:ea typeface="Inter" pitchFamily="34" charset="-122"/>
                <a:cs typeface="Inter" pitchFamily="34" charset="-120"/>
              </a:rPr>
              <a:t>Logistics</a:t>
            </a:r>
            <a:endParaRPr dirty="0" sz="2187" lang="en-US"/>
          </a:p>
        </p:txBody>
      </p:sp>
      <p:sp>
        <p:nvSpPr>
          <p:cNvPr id="1048806" name="Text 6"/>
          <p:cNvSpPr/>
          <p:nvPr/>
        </p:nvSpPr>
        <p:spPr>
          <a:xfrm>
            <a:off x="5265539" y="5168437"/>
            <a:ext cx="4099203" cy="2381232"/>
          </a:xfrm>
          <a:prstGeom prst="rect"/>
          <a:noFill/>
        </p:spPr>
        <p:txBody>
          <a:bodyPr anchor="t" rtlCol="0" wrap="square"/>
          <a:p>
            <a:pPr algn="l"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helps logistics firms to optimize their supply chain by enabling real-time tracking, inventory management, and predictive analytics. One example is FedEx, which leverages AWS to handle peak demand periods. </a:t>
            </a:r>
            <a:endParaRPr dirty="0" sz="1750" lang="en-US"/>
          </a:p>
        </p:txBody>
      </p:sp>
      <p:pic>
        <p:nvPicPr>
          <p:cNvPr id="2097176" name="Image 2" descr="preencoded.png"/>
          <p:cNvPicPr>
            <a:picLocks noChangeAspect="1"/>
          </p:cNvPicPr>
          <p:nvPr/>
        </p:nvPicPr>
        <p:blipFill>
          <a:blip xmlns:r="http://schemas.openxmlformats.org/officeDocument/2006/relationships" r:embed="rId3"/>
          <a:stretch>
            <a:fillRect/>
          </a:stretch>
        </p:blipFill>
        <p:spPr>
          <a:xfrm>
            <a:off x="9697998" y="1821262"/>
            <a:ext cx="4099203" cy="2514784"/>
          </a:xfrm>
          <a:prstGeom prst="rect"/>
        </p:spPr>
      </p:pic>
      <p:sp>
        <p:nvSpPr>
          <p:cNvPr id="1048807" name="Text 7"/>
          <p:cNvSpPr/>
          <p:nvPr/>
        </p:nvSpPr>
        <p:spPr>
          <a:xfrm>
            <a:off x="9697998" y="4611658"/>
            <a:ext cx="3206948" cy="358343"/>
          </a:xfrm>
          <a:prstGeom prst="rect"/>
          <a:noFill/>
        </p:spPr>
        <p:txBody>
          <a:bodyPr anchor="t" rtlCol="0" wrap="none"/>
          <a:p>
            <a:pPr algn="l" indent="0" marL="0">
              <a:lnSpc>
                <a:spcPts val="2843"/>
              </a:lnSpc>
              <a:buNone/>
            </a:pPr>
            <a:r>
              <a:rPr b="1" dirty="0" sz="2187" kern="0" lang="en-US" spc="-66">
                <a:solidFill>
                  <a:srgbClr val="000000"/>
                </a:solidFill>
                <a:latin typeface="Inter" pitchFamily="34" charset="0"/>
                <a:ea typeface="Inter" pitchFamily="34" charset="-122"/>
                <a:cs typeface="Inter" pitchFamily="34" charset="-120"/>
              </a:rPr>
              <a:t>Media and Entertainment</a:t>
            </a:r>
            <a:endParaRPr dirty="0" sz="2187" lang="en-US"/>
          </a:p>
        </p:txBody>
      </p:sp>
      <p:sp>
        <p:nvSpPr>
          <p:cNvPr id="1048808" name="Text 8"/>
          <p:cNvSpPr/>
          <p:nvPr/>
        </p:nvSpPr>
        <p:spPr>
          <a:xfrm>
            <a:off x="9697998" y="5168437"/>
            <a:ext cx="4099203" cy="2381232"/>
          </a:xfrm>
          <a:prstGeom prst="rect"/>
          <a:noFill/>
        </p:spPr>
        <p:txBody>
          <a:bodyPr anchor="t" rtlCol="0" wrap="square"/>
          <a:p>
            <a:pPr algn="l"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is used to power streaming services, content production and distribution, and personalization, among other things. Netflix, an AWS customer since 2009, delivers all its streaming content through AWS. </a:t>
            </a:r>
            <a:endParaRPr dirty="0" sz="1750"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68" name=""/>
        <p:cNvGrpSpPr/>
        <p:nvPr/>
      </p:nvGrpSpPr>
      <p:grpSpPr>
        <a:xfrm>
          <a:off x="0" y="0"/>
          <a:ext cx="0" cy="0"/>
          <a:chOff x="0" y="0"/>
          <a:chExt cx="0" cy="0"/>
        </a:xfrm>
      </p:grpSpPr>
      <p:sp>
        <p:nvSpPr>
          <p:cNvPr id="1048812" name="Shape 0"/>
          <p:cNvSpPr/>
          <p:nvPr/>
        </p:nvSpPr>
        <p:spPr>
          <a:xfrm>
            <a:off x="0" y="0"/>
            <a:ext cx="14630400" cy="8169088"/>
          </a:xfrm>
          <a:prstGeom prst="rect"/>
          <a:solidFill>
            <a:srgbClr val="F6F4F4"/>
          </a:solidFill>
        </p:spPr>
      </p:sp>
      <p:sp>
        <p:nvSpPr>
          <p:cNvPr id="1048813" name="Shape 1"/>
          <p:cNvSpPr/>
          <p:nvPr/>
        </p:nvSpPr>
        <p:spPr>
          <a:xfrm>
            <a:off x="0" y="0"/>
            <a:ext cx="14630400" cy="8229600"/>
          </a:xfrm>
          <a:prstGeom prst="rect"/>
          <a:solidFill>
            <a:srgbClr val="FFFFFF"/>
          </a:solidFill>
          <a:ln w="7620">
            <a:solidFill>
              <a:srgbClr val="E5E0DF"/>
            </a:solidFill>
            <a:prstDash val="solid"/>
          </a:ln>
        </p:spPr>
      </p:sp>
      <p:sp>
        <p:nvSpPr>
          <p:cNvPr id="1048814" name="Text 2"/>
          <p:cNvSpPr/>
          <p:nvPr/>
        </p:nvSpPr>
        <p:spPr>
          <a:xfrm>
            <a:off x="6319599" y="2132922"/>
            <a:ext cx="7477601" cy="1433609"/>
          </a:xfrm>
          <a:prstGeom prst="rect"/>
          <a:noFill/>
        </p:spPr>
        <p:txBody>
          <a:bodyPr anchor="t" rtlCol="0" wrap="squar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Customer Success Story: Netflix on AWS</a:t>
            </a:r>
            <a:endParaRPr dirty="0" sz="4374" lang="en-US"/>
          </a:p>
        </p:txBody>
      </p:sp>
      <p:sp>
        <p:nvSpPr>
          <p:cNvPr id="1048815" name="Text 3"/>
          <p:cNvSpPr/>
          <p:nvPr/>
        </p:nvSpPr>
        <p:spPr>
          <a:xfrm>
            <a:off x="6652855" y="4172948"/>
            <a:ext cx="7144345" cy="1587488"/>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"We're running almost all of our infrastructure on AWS. If you ask me today if I want to buy a data center or, frankly, if I want to sign a lease for a piece of real estate, I would say 'Absolutely not.'"</a:t>
            </a:r>
            <a:r>
              <a:rPr dirty="0" sz="1750" kern="0" lang="en-US" spc="-35">
                <a:solidFill>
                  <a:srgbClr val="272525"/>
                </a:solidFill>
                <a:latin typeface="Inter" pitchFamily="34" charset="0"/>
                <a:ea typeface="Inter" pitchFamily="34" charset="-122"/>
                <a:cs typeface="Inter" pitchFamily="34" charset="-120"/>
              </a:rPr>
              <a:t>
</a:t>
            </a:r>
            <a:r>
              <a:rPr dirty="0" sz="1750" kern="0" lang="en-US" spc="-35">
                <a:solidFill>
                  <a:srgbClr val="272525"/>
                </a:solidFill>
                <a:latin typeface="Inter" pitchFamily="34" charset="0"/>
                <a:ea typeface="Inter" pitchFamily="34" charset="-122"/>
                <a:cs typeface="Inter" pitchFamily="34" charset="-120"/>
              </a:rPr>
              <a:t>- Adrian Cockcroft, former Cloud Architect at Netflix -</a:t>
            </a:r>
            <a:endParaRPr dirty="0" sz="1750" lang="en-US"/>
          </a:p>
        </p:txBody>
      </p:sp>
      <p:sp>
        <p:nvSpPr>
          <p:cNvPr id="1048816" name="Shape 4"/>
          <p:cNvSpPr/>
          <p:nvPr/>
        </p:nvSpPr>
        <p:spPr>
          <a:xfrm>
            <a:off x="6319599" y="3897336"/>
            <a:ext cx="44410" cy="2138713"/>
          </a:xfrm>
          <a:prstGeom prst="rect"/>
          <a:solidFill>
            <a:srgbClr val="4950BC"/>
          </a:solidFill>
        </p:spPr>
      </p:sp>
      <p:pic>
        <p:nvPicPr>
          <p:cNvPr id="2097178" name="Image 0" descr="preencoded.png"/>
          <p:cNvPicPr>
            <a:picLocks noChangeAspect="1"/>
          </p:cNvPicPr>
          <p:nvPr/>
        </p:nvPicPr>
        <p:blipFill>
          <a:blip xmlns:r="http://schemas.openxmlformats.org/officeDocument/2006/relationships" r:embed="rId1"/>
          <a:stretch>
            <a:fillRect/>
          </a:stretch>
        </p:blipFill>
        <p:spPr>
          <a:xfrm>
            <a:off x="0" y="0"/>
            <a:ext cx="5486400" cy="8169088"/>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71" name=""/>
        <p:cNvGrpSpPr/>
        <p:nvPr/>
      </p:nvGrpSpPr>
      <p:grpSpPr>
        <a:xfrm>
          <a:off x="0" y="0"/>
          <a:ext cx="0" cy="0"/>
          <a:chOff x="0" y="0"/>
          <a:chExt cx="0" cy="0"/>
        </a:xfrm>
      </p:grpSpPr>
      <p:sp>
        <p:nvSpPr>
          <p:cNvPr id="1048820" name="Shape 0"/>
          <p:cNvSpPr/>
          <p:nvPr/>
        </p:nvSpPr>
        <p:spPr>
          <a:xfrm>
            <a:off x="0" y="0"/>
            <a:ext cx="14630400" cy="8169088"/>
          </a:xfrm>
          <a:prstGeom prst="rect"/>
          <a:solidFill>
            <a:srgbClr val="F6F4F4"/>
          </a:solidFill>
        </p:spPr>
      </p:sp>
      <p:sp>
        <p:nvSpPr>
          <p:cNvPr id="1048821" name="Shape 1"/>
          <p:cNvSpPr/>
          <p:nvPr/>
        </p:nvSpPr>
        <p:spPr>
          <a:xfrm>
            <a:off x="0" y="0"/>
            <a:ext cx="14630400" cy="8229600"/>
          </a:xfrm>
          <a:prstGeom prst="rect"/>
          <a:solidFill>
            <a:srgbClr val="FFFFFF"/>
          </a:solidFill>
          <a:ln w="7620">
            <a:solidFill>
              <a:srgbClr val="E5E0DF"/>
            </a:solidFill>
            <a:prstDash val="solid"/>
          </a:ln>
        </p:spPr>
      </p:sp>
      <p:sp>
        <p:nvSpPr>
          <p:cNvPr id="1048822" name="Text 2"/>
          <p:cNvSpPr/>
          <p:nvPr/>
        </p:nvSpPr>
        <p:spPr>
          <a:xfrm>
            <a:off x="833199" y="798944"/>
            <a:ext cx="7477601" cy="1433609"/>
          </a:xfrm>
          <a:prstGeom prst="rect"/>
          <a:noFill/>
        </p:spPr>
        <p:txBody>
          <a:bodyPr anchor="t" rtlCol="0" wrap="squar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Security Best Practices on AWS</a:t>
            </a:r>
            <a:endParaRPr dirty="0" sz="4374" lang="en-US"/>
          </a:p>
        </p:txBody>
      </p:sp>
      <p:sp>
        <p:nvSpPr>
          <p:cNvPr id="1048823" name="Text 3"/>
          <p:cNvSpPr/>
          <p:nvPr/>
        </p:nvSpPr>
        <p:spPr>
          <a:xfrm>
            <a:off x="1188601" y="2563359"/>
            <a:ext cx="7122200" cy="793744"/>
          </a:xfrm>
          <a:prstGeom prst="rect"/>
          <a:noFill/>
        </p:spPr>
        <p:txBody>
          <a:bodyPr anchor="t" rtlCol="0" wrap="square"/>
          <a:p>
            <a:pPr algn="l" indent="-342900" marL="342900">
              <a:lnSpc>
                <a:spcPts val="3149"/>
              </a:lnSpc>
              <a:buSzPct val="100000"/>
              <a:buFont typeface="+mj-lt"/>
              <a:buAutoNum type="arabicPeriod" startAt="1"/>
            </a:pPr>
            <a:r>
              <a:rPr dirty="0" sz="1750" kern="0" lang="en-US" spc="-35">
                <a:solidFill>
                  <a:srgbClr val="272525"/>
                </a:solidFill>
                <a:latin typeface="Inter" pitchFamily="34" charset="0"/>
                <a:ea typeface="Inter" pitchFamily="34" charset="-122"/>
                <a:cs typeface="Inter" pitchFamily="34" charset="-120"/>
              </a:rPr>
              <a:t>Always use AWS best practices identity and access management (IAM) to secure access to AWS resources.</a:t>
            </a:r>
            <a:endParaRPr dirty="0" sz="1750" lang="en-US"/>
          </a:p>
        </p:txBody>
      </p:sp>
      <p:sp>
        <p:nvSpPr>
          <p:cNvPr id="1048824" name="Text 4"/>
          <p:cNvSpPr/>
          <p:nvPr/>
        </p:nvSpPr>
        <p:spPr>
          <a:xfrm>
            <a:off x="1188601" y="3467371"/>
            <a:ext cx="7122200" cy="793744"/>
          </a:xfrm>
          <a:prstGeom prst="rect"/>
          <a:noFill/>
        </p:spPr>
        <p:txBody>
          <a:bodyPr anchor="t" rtlCol="0" wrap="square"/>
          <a:p>
            <a:pPr algn="l" indent="-342900" marL="342900">
              <a:lnSpc>
                <a:spcPts val="3149"/>
              </a:lnSpc>
              <a:buSzPct val="100000"/>
              <a:buFont typeface="+mj-lt"/>
              <a:buAutoNum type="arabicPeriod" startAt="2"/>
            </a:pPr>
            <a:r>
              <a:rPr dirty="0" sz="1750" kern="0" lang="en-US" spc="-35">
                <a:solidFill>
                  <a:srgbClr val="272525"/>
                </a:solidFill>
                <a:latin typeface="Inter" pitchFamily="34" charset="0"/>
                <a:ea typeface="Inter" pitchFamily="34" charset="-122"/>
                <a:cs typeface="Inter" pitchFamily="34" charset="-120"/>
              </a:rPr>
              <a:t>Enable encryption in transit for all applications, whether HTTP or HTTPS.</a:t>
            </a:r>
            <a:endParaRPr dirty="0" sz="1750" lang="en-US"/>
          </a:p>
        </p:txBody>
      </p:sp>
      <p:sp>
        <p:nvSpPr>
          <p:cNvPr id="1048825" name="Text 5"/>
          <p:cNvSpPr/>
          <p:nvPr/>
        </p:nvSpPr>
        <p:spPr>
          <a:xfrm>
            <a:off x="1188601" y="4371384"/>
            <a:ext cx="7122200" cy="1190616"/>
          </a:xfrm>
          <a:prstGeom prst="rect"/>
          <a:noFill/>
        </p:spPr>
        <p:txBody>
          <a:bodyPr anchor="t" rtlCol="0" wrap="square"/>
          <a:p>
            <a:pPr algn="l" indent="-342900" marL="342900">
              <a:lnSpc>
                <a:spcPts val="3149"/>
              </a:lnSpc>
              <a:buSzPct val="100000"/>
              <a:buFont typeface="+mj-lt"/>
              <a:buAutoNum type="arabicPeriod" startAt="3"/>
            </a:pPr>
            <a:r>
              <a:rPr dirty="0" sz="1750" kern="0" lang="en-US" spc="-35">
                <a:solidFill>
                  <a:srgbClr val="272525"/>
                </a:solidFill>
                <a:latin typeface="Inter" pitchFamily="34" charset="0"/>
                <a:ea typeface="Inter" pitchFamily="34" charset="-122"/>
                <a:cs typeface="Inter" pitchFamily="34" charset="-120"/>
              </a:rPr>
              <a:t>Use network security best practices to secure access to your infrastructure and applications. Implement firewalls, VPNs, and security groups to securely segregate traffic.</a:t>
            </a:r>
            <a:endParaRPr dirty="0" sz="1750" lang="en-US"/>
          </a:p>
        </p:txBody>
      </p:sp>
      <p:sp>
        <p:nvSpPr>
          <p:cNvPr id="1048826" name="Text 6"/>
          <p:cNvSpPr/>
          <p:nvPr/>
        </p:nvSpPr>
        <p:spPr>
          <a:xfrm>
            <a:off x="1188601" y="5672269"/>
            <a:ext cx="7122200" cy="793744"/>
          </a:xfrm>
          <a:prstGeom prst="rect"/>
          <a:noFill/>
        </p:spPr>
        <p:txBody>
          <a:bodyPr anchor="t" rtlCol="0" wrap="square"/>
          <a:p>
            <a:pPr algn="l" indent="-342900" marL="342900">
              <a:lnSpc>
                <a:spcPts val="3149"/>
              </a:lnSpc>
              <a:buSzPct val="100000"/>
              <a:buFont typeface="+mj-lt"/>
              <a:buAutoNum type="arabicPeriod" startAt="4"/>
            </a:pPr>
            <a:r>
              <a:rPr dirty="0" sz="1750" kern="0" lang="en-US" spc="-35">
                <a:solidFill>
                  <a:srgbClr val="272525"/>
                </a:solidFill>
                <a:latin typeface="Inter" pitchFamily="34" charset="0"/>
                <a:ea typeface="Inter" pitchFamily="34" charset="-122"/>
                <a:cs typeface="Inter" pitchFamily="34" charset="-120"/>
              </a:rPr>
              <a:t>Enable security logging, audit logging, and monitoring to detect and respond to security breaches effectively.</a:t>
            </a:r>
            <a:endParaRPr dirty="0" sz="1750" lang="en-US"/>
          </a:p>
        </p:txBody>
      </p:sp>
      <p:sp>
        <p:nvSpPr>
          <p:cNvPr id="1048827" name="Text 7"/>
          <p:cNvSpPr/>
          <p:nvPr/>
        </p:nvSpPr>
        <p:spPr>
          <a:xfrm>
            <a:off x="1188601" y="6576281"/>
            <a:ext cx="7122200" cy="793744"/>
          </a:xfrm>
          <a:prstGeom prst="rect"/>
          <a:noFill/>
        </p:spPr>
        <p:txBody>
          <a:bodyPr anchor="t" rtlCol="0" wrap="square"/>
          <a:p>
            <a:pPr algn="l" indent="-342900" marL="342900">
              <a:lnSpc>
                <a:spcPts val="3149"/>
              </a:lnSpc>
              <a:buSzPct val="100000"/>
              <a:buFont typeface="+mj-lt"/>
              <a:buAutoNum type="arabicPeriod" startAt="5"/>
            </a:pPr>
            <a:r>
              <a:rPr dirty="0" sz="1750" kern="0" lang="en-US" spc="-35">
                <a:solidFill>
                  <a:srgbClr val="272525"/>
                </a:solidFill>
                <a:latin typeface="Inter" pitchFamily="34" charset="0"/>
                <a:ea typeface="Inter" pitchFamily="34" charset="-122"/>
                <a:cs typeface="Inter" pitchFamily="34" charset="-120"/>
              </a:rPr>
              <a:t>Adhere to compliance regulations and follow AWS security standards as required by your organization’s security policy.</a:t>
            </a:r>
            <a:endParaRPr dirty="0" sz="1750" lang="en-US"/>
          </a:p>
        </p:txBody>
      </p:sp>
      <p:pic>
        <p:nvPicPr>
          <p:cNvPr id="2097180" name="Image 0" descr="preencoded.png"/>
          <p:cNvPicPr>
            <a:picLocks noChangeAspect="1"/>
          </p:cNvPicPr>
          <p:nvPr/>
        </p:nvPicPr>
        <p:blipFill>
          <a:blip xmlns:r="http://schemas.openxmlformats.org/officeDocument/2006/relationships" r:embed="rId1"/>
          <a:stretch>
            <a:fillRect/>
          </a:stretch>
        </p:blipFill>
        <p:spPr>
          <a:xfrm>
            <a:off x="9144000" y="0"/>
            <a:ext cx="5486400" cy="8169088"/>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74" name=""/>
        <p:cNvGrpSpPr/>
        <p:nvPr/>
      </p:nvGrpSpPr>
      <p:grpSpPr>
        <a:xfrm>
          <a:off x="0" y="0"/>
          <a:ext cx="0" cy="0"/>
          <a:chOff x="0" y="0"/>
          <a:chExt cx="0" cy="0"/>
        </a:xfrm>
      </p:grpSpPr>
      <p:sp>
        <p:nvSpPr>
          <p:cNvPr id="1048831" name="Shape 0"/>
          <p:cNvSpPr/>
          <p:nvPr/>
        </p:nvSpPr>
        <p:spPr>
          <a:xfrm>
            <a:off x="0" y="0"/>
            <a:ext cx="14630400" cy="8169088"/>
          </a:xfrm>
          <a:prstGeom prst="rect"/>
          <a:solidFill>
            <a:srgbClr val="F6F4F4"/>
          </a:solidFill>
        </p:spPr>
      </p:sp>
      <p:sp>
        <p:nvSpPr>
          <p:cNvPr id="1048832" name="Shape 1"/>
          <p:cNvSpPr/>
          <p:nvPr/>
        </p:nvSpPr>
        <p:spPr>
          <a:xfrm>
            <a:off x="0" y="0"/>
            <a:ext cx="14630400" cy="8229600"/>
          </a:xfrm>
          <a:prstGeom prst="rect"/>
          <a:solidFill>
            <a:srgbClr val="FFFFFF"/>
          </a:solidFill>
          <a:ln w="7620">
            <a:solidFill>
              <a:srgbClr val="E5E0DF"/>
            </a:solidFill>
            <a:prstDash val="solid"/>
          </a:ln>
        </p:spPr>
      </p:sp>
      <p:sp>
        <p:nvSpPr>
          <p:cNvPr id="1048833" name="Text 2"/>
          <p:cNvSpPr/>
          <p:nvPr/>
        </p:nvSpPr>
        <p:spPr>
          <a:xfrm>
            <a:off x="807006" y="587508"/>
            <a:ext cx="7529989" cy="1388461"/>
          </a:xfrm>
          <a:prstGeom prst="rect"/>
          <a:noFill/>
        </p:spPr>
        <p:txBody>
          <a:bodyPr anchor="t" rtlCol="0" wrap="square"/>
          <a:p>
            <a:pPr indent="0" marL="0">
              <a:lnSpc>
                <a:spcPts val="5508"/>
              </a:lnSpc>
              <a:buNone/>
            </a:pPr>
            <a:r>
              <a:rPr b="1" dirty="0" sz="4237" kern="0" lang="en-US" spc="-127">
                <a:solidFill>
                  <a:srgbClr val="000000"/>
                </a:solidFill>
                <a:latin typeface="Inter" pitchFamily="34" charset="0"/>
                <a:ea typeface="Inter" pitchFamily="34" charset="-122"/>
                <a:cs typeface="Inter" pitchFamily="34" charset="-120"/>
              </a:rPr>
              <a:t>AWS Customer Support and Training Resources</a:t>
            </a:r>
            <a:endParaRPr dirty="0" sz="4237" lang="en-US"/>
          </a:p>
        </p:txBody>
      </p:sp>
      <p:sp>
        <p:nvSpPr>
          <p:cNvPr id="1048834" name="Shape 3"/>
          <p:cNvSpPr/>
          <p:nvPr/>
        </p:nvSpPr>
        <p:spPr>
          <a:xfrm>
            <a:off x="807006" y="2496583"/>
            <a:ext cx="484227" cy="480667"/>
          </a:xfrm>
          <a:prstGeom prst="roundRect">
            <a:avLst>
              <a:gd name="adj" fmla="val 11414"/>
            </a:avLst>
          </a:prstGeom>
          <a:solidFill>
            <a:srgbClr val="DADBF1"/>
          </a:solidFill>
          <a:ln w="7620">
            <a:solidFill>
              <a:srgbClr val="B5B7E3"/>
            </a:solidFill>
            <a:prstDash val="solid"/>
          </a:ln>
        </p:spPr>
      </p:sp>
      <p:sp>
        <p:nvSpPr>
          <p:cNvPr id="1048835" name="Text 4"/>
          <p:cNvSpPr/>
          <p:nvPr/>
        </p:nvSpPr>
        <p:spPr>
          <a:xfrm>
            <a:off x="975003" y="2528612"/>
            <a:ext cx="148114" cy="416491"/>
          </a:xfrm>
          <a:prstGeom prst="rect"/>
          <a:noFill/>
        </p:spPr>
        <p:txBody>
          <a:bodyPr anchor="t" rtlCol="0" wrap="none"/>
          <a:p>
            <a:pPr algn="ctr" indent="0" marL="0">
              <a:lnSpc>
                <a:spcPts val="3305"/>
              </a:lnSpc>
              <a:buNone/>
            </a:pPr>
            <a:r>
              <a:rPr b="1" dirty="0" sz="2542" kern="0" lang="en-US" spc="-34">
                <a:solidFill>
                  <a:srgbClr val="272525"/>
                </a:solidFill>
                <a:latin typeface="Inter" pitchFamily="34" charset="0"/>
                <a:ea typeface="Inter" pitchFamily="34" charset="-122"/>
                <a:cs typeface="Inter" pitchFamily="34" charset="-120"/>
              </a:rPr>
              <a:t>1</a:t>
            </a:r>
            <a:endParaRPr dirty="0" sz="2542" lang="en-US"/>
          </a:p>
        </p:txBody>
      </p:sp>
      <p:sp>
        <p:nvSpPr>
          <p:cNvPr id="1048836" name="Text 5"/>
          <p:cNvSpPr/>
          <p:nvPr/>
        </p:nvSpPr>
        <p:spPr>
          <a:xfrm>
            <a:off x="1506379" y="2563359"/>
            <a:ext cx="2392680" cy="347234"/>
          </a:xfrm>
          <a:prstGeom prst="rect"/>
          <a:noFill/>
        </p:spPr>
        <p:txBody>
          <a:bodyPr anchor="t" rtlCol="0" wrap="none"/>
          <a:p>
            <a:pPr indent="0" marL="0">
              <a:lnSpc>
                <a:spcPts val="2754"/>
              </a:lnSpc>
              <a:buNone/>
            </a:pPr>
            <a:r>
              <a:rPr b="1" dirty="0" sz="2118" kern="0" lang="en-US" spc="-64">
                <a:solidFill>
                  <a:srgbClr val="272525"/>
                </a:solidFill>
                <a:latin typeface="Inter" pitchFamily="34" charset="0"/>
                <a:ea typeface="Inter" pitchFamily="34" charset="-122"/>
                <a:cs typeface="Inter" pitchFamily="34" charset="-120"/>
              </a:rPr>
              <a:t>AWS Organizations</a:t>
            </a:r>
            <a:endParaRPr dirty="0" sz="2118" lang="en-US"/>
          </a:p>
        </p:txBody>
      </p:sp>
      <p:sp>
        <p:nvSpPr>
          <p:cNvPr id="1048837" name="Text 6"/>
          <p:cNvSpPr/>
          <p:nvPr/>
        </p:nvSpPr>
        <p:spPr>
          <a:xfrm>
            <a:off x="1506379" y="3102764"/>
            <a:ext cx="2958108" cy="1922903"/>
          </a:xfrm>
          <a:prstGeom prst="rect"/>
          <a:noFill/>
        </p:spPr>
        <p:txBody>
          <a:bodyPr anchor="t" rtlCol="0" wrap="square"/>
          <a:p>
            <a:pPr indent="0" marL="0">
              <a:lnSpc>
                <a:spcPts val="3050"/>
              </a:lnSpc>
              <a:buNone/>
            </a:pPr>
            <a:r>
              <a:rPr dirty="0" sz="1695" kern="0" lang="en-US" spc="-34">
                <a:solidFill>
                  <a:srgbClr val="272525"/>
                </a:solidFill>
                <a:latin typeface="Inter" pitchFamily="34" charset="0"/>
                <a:ea typeface="Inter" pitchFamily="34" charset="-122"/>
                <a:cs typeface="Inter" pitchFamily="34" charset="-120"/>
              </a:rPr>
              <a:t>AWS Organizations helps customers to manage and delegate access and compliance across multiple AWS accounts. </a:t>
            </a:r>
            <a:endParaRPr dirty="0" sz="1695" lang="en-US"/>
          </a:p>
        </p:txBody>
      </p:sp>
      <p:sp>
        <p:nvSpPr>
          <p:cNvPr id="1048838" name="Shape 7"/>
          <p:cNvSpPr/>
          <p:nvPr/>
        </p:nvSpPr>
        <p:spPr>
          <a:xfrm>
            <a:off x="4679633" y="2496583"/>
            <a:ext cx="484227" cy="480667"/>
          </a:xfrm>
          <a:prstGeom prst="roundRect">
            <a:avLst>
              <a:gd name="adj" fmla="val 11414"/>
            </a:avLst>
          </a:prstGeom>
          <a:solidFill>
            <a:srgbClr val="DADBF1"/>
          </a:solidFill>
          <a:ln w="7620">
            <a:solidFill>
              <a:srgbClr val="B5B7E3"/>
            </a:solidFill>
            <a:prstDash val="solid"/>
          </a:ln>
        </p:spPr>
      </p:sp>
      <p:sp>
        <p:nvSpPr>
          <p:cNvPr id="1048839" name="Text 8"/>
          <p:cNvSpPr/>
          <p:nvPr/>
        </p:nvSpPr>
        <p:spPr>
          <a:xfrm>
            <a:off x="4824770" y="2528612"/>
            <a:ext cx="193834" cy="416491"/>
          </a:xfrm>
          <a:prstGeom prst="rect"/>
          <a:noFill/>
        </p:spPr>
        <p:txBody>
          <a:bodyPr anchor="t" rtlCol="0" wrap="none"/>
          <a:p>
            <a:pPr algn="ctr" indent="0" marL="0">
              <a:lnSpc>
                <a:spcPts val="3305"/>
              </a:lnSpc>
              <a:buNone/>
            </a:pPr>
            <a:r>
              <a:rPr b="1" dirty="0" sz="2542" kern="0" lang="en-US" spc="-34">
                <a:solidFill>
                  <a:srgbClr val="272525"/>
                </a:solidFill>
                <a:latin typeface="Inter" pitchFamily="34" charset="0"/>
                <a:ea typeface="Inter" pitchFamily="34" charset="-122"/>
                <a:cs typeface="Inter" pitchFamily="34" charset="-120"/>
              </a:rPr>
              <a:t>2</a:t>
            </a:r>
            <a:endParaRPr dirty="0" sz="2542" lang="en-US"/>
          </a:p>
        </p:txBody>
      </p:sp>
      <p:sp>
        <p:nvSpPr>
          <p:cNvPr id="1048840" name="Text 9"/>
          <p:cNvSpPr/>
          <p:nvPr/>
        </p:nvSpPr>
        <p:spPr>
          <a:xfrm>
            <a:off x="5379006" y="2563359"/>
            <a:ext cx="2152174" cy="347234"/>
          </a:xfrm>
          <a:prstGeom prst="rect"/>
          <a:noFill/>
        </p:spPr>
        <p:txBody>
          <a:bodyPr anchor="t" rtlCol="0" wrap="none"/>
          <a:p>
            <a:pPr indent="0" marL="0">
              <a:lnSpc>
                <a:spcPts val="2754"/>
              </a:lnSpc>
              <a:buNone/>
            </a:pPr>
            <a:r>
              <a:rPr b="1" dirty="0" sz="2118" kern="0" lang="en-US" spc="-64">
                <a:solidFill>
                  <a:srgbClr val="272525"/>
                </a:solidFill>
                <a:latin typeface="Inter" pitchFamily="34" charset="0"/>
                <a:ea typeface="Inter" pitchFamily="34" charset="-122"/>
                <a:cs typeface="Inter" pitchFamily="34" charset="-120"/>
              </a:rPr>
              <a:t>AWS Support</a:t>
            </a:r>
            <a:endParaRPr dirty="0" sz="2118" lang="en-US"/>
          </a:p>
        </p:txBody>
      </p:sp>
      <p:sp>
        <p:nvSpPr>
          <p:cNvPr id="1048841" name="Text 10"/>
          <p:cNvSpPr/>
          <p:nvPr/>
        </p:nvSpPr>
        <p:spPr>
          <a:xfrm>
            <a:off x="5379006" y="3102764"/>
            <a:ext cx="2958108" cy="2307484"/>
          </a:xfrm>
          <a:prstGeom prst="rect"/>
          <a:noFill/>
        </p:spPr>
        <p:txBody>
          <a:bodyPr anchor="t" rtlCol="0" wrap="square"/>
          <a:p>
            <a:pPr indent="0" marL="0">
              <a:lnSpc>
                <a:spcPts val="3050"/>
              </a:lnSpc>
              <a:buNone/>
            </a:pPr>
            <a:r>
              <a:rPr dirty="0" sz="1695" kern="0" lang="en-US" spc="-34">
                <a:solidFill>
                  <a:srgbClr val="272525"/>
                </a:solidFill>
                <a:latin typeface="Inter" pitchFamily="34" charset="0"/>
                <a:ea typeface="Inter" pitchFamily="34" charset="-122"/>
                <a:cs typeface="Inter" pitchFamily="34" charset="-120"/>
              </a:rPr>
              <a:t>AWS provides 24/7 customer support and provides reliable, consistent technical assistance. The support plans include several service levels for different needs.  </a:t>
            </a:r>
            <a:endParaRPr dirty="0" sz="1695" lang="en-US"/>
          </a:p>
        </p:txBody>
      </p:sp>
      <p:sp>
        <p:nvSpPr>
          <p:cNvPr id="1048842" name="Shape 11"/>
          <p:cNvSpPr/>
          <p:nvPr/>
        </p:nvSpPr>
        <p:spPr>
          <a:xfrm>
            <a:off x="807006" y="5824021"/>
            <a:ext cx="484227" cy="480667"/>
          </a:xfrm>
          <a:prstGeom prst="roundRect">
            <a:avLst>
              <a:gd name="adj" fmla="val 11414"/>
            </a:avLst>
          </a:prstGeom>
          <a:solidFill>
            <a:srgbClr val="DADBF1"/>
          </a:solidFill>
          <a:ln w="7620">
            <a:solidFill>
              <a:srgbClr val="B5B7E3"/>
            </a:solidFill>
            <a:prstDash val="solid"/>
          </a:ln>
        </p:spPr>
      </p:sp>
      <p:sp>
        <p:nvSpPr>
          <p:cNvPr id="1048843" name="Text 12"/>
          <p:cNvSpPr/>
          <p:nvPr/>
        </p:nvSpPr>
        <p:spPr>
          <a:xfrm>
            <a:off x="944523" y="5856050"/>
            <a:ext cx="209074" cy="416491"/>
          </a:xfrm>
          <a:prstGeom prst="rect"/>
          <a:noFill/>
        </p:spPr>
        <p:txBody>
          <a:bodyPr anchor="t" rtlCol="0" wrap="none"/>
          <a:p>
            <a:pPr algn="ctr" indent="0" marL="0">
              <a:lnSpc>
                <a:spcPts val="3305"/>
              </a:lnSpc>
              <a:buNone/>
            </a:pPr>
            <a:r>
              <a:rPr b="1" dirty="0" sz="2542" kern="0" lang="en-US" spc="-34">
                <a:solidFill>
                  <a:srgbClr val="272525"/>
                </a:solidFill>
                <a:latin typeface="Inter" pitchFamily="34" charset="0"/>
                <a:ea typeface="Inter" pitchFamily="34" charset="-122"/>
                <a:cs typeface="Inter" pitchFamily="34" charset="-120"/>
              </a:rPr>
              <a:t>3</a:t>
            </a:r>
            <a:endParaRPr dirty="0" sz="2542" lang="en-US"/>
          </a:p>
        </p:txBody>
      </p:sp>
      <p:sp>
        <p:nvSpPr>
          <p:cNvPr id="1048844" name="Text 13"/>
          <p:cNvSpPr/>
          <p:nvPr/>
        </p:nvSpPr>
        <p:spPr>
          <a:xfrm>
            <a:off x="1506379" y="5890797"/>
            <a:ext cx="3766066" cy="347234"/>
          </a:xfrm>
          <a:prstGeom prst="rect"/>
          <a:noFill/>
        </p:spPr>
        <p:txBody>
          <a:bodyPr anchor="t" rtlCol="0" wrap="none"/>
          <a:p>
            <a:pPr indent="0" marL="0">
              <a:lnSpc>
                <a:spcPts val="2754"/>
              </a:lnSpc>
              <a:buNone/>
            </a:pPr>
            <a:r>
              <a:rPr b="1" dirty="0" sz="2118" kern="0" lang="en-US" spc="-64">
                <a:solidFill>
                  <a:srgbClr val="272525"/>
                </a:solidFill>
                <a:latin typeface="Inter" pitchFamily="34" charset="0"/>
                <a:ea typeface="Inter" pitchFamily="34" charset="-122"/>
                <a:cs typeface="Inter" pitchFamily="34" charset="-120"/>
              </a:rPr>
              <a:t>AWS Training and Certification</a:t>
            </a:r>
            <a:endParaRPr dirty="0" sz="2118" lang="en-US"/>
          </a:p>
        </p:txBody>
      </p:sp>
      <p:sp>
        <p:nvSpPr>
          <p:cNvPr id="1048845" name="Text 14"/>
          <p:cNvSpPr/>
          <p:nvPr/>
        </p:nvSpPr>
        <p:spPr>
          <a:xfrm>
            <a:off x="1506379" y="6430202"/>
            <a:ext cx="6830616" cy="1153742"/>
          </a:xfrm>
          <a:prstGeom prst="rect"/>
          <a:noFill/>
        </p:spPr>
        <p:txBody>
          <a:bodyPr anchor="t" rtlCol="0" wrap="square"/>
          <a:p>
            <a:pPr indent="0" marL="0">
              <a:lnSpc>
                <a:spcPts val="3050"/>
              </a:lnSpc>
              <a:buNone/>
            </a:pPr>
            <a:r>
              <a:rPr dirty="0" sz="1695" kern="0" lang="en-US" spc="-34">
                <a:solidFill>
                  <a:srgbClr val="272525"/>
                </a:solidFill>
                <a:latin typeface="Inter" pitchFamily="34" charset="0"/>
                <a:ea typeface="Inter" pitchFamily="34" charset="-122"/>
                <a:cs typeface="Inter" pitchFamily="34" charset="-120"/>
              </a:rPr>
              <a:t>From foundational to specialized certifications, AWS offers training paths that help IT professionals master AWS technologies and build their cloud skills. </a:t>
            </a:r>
            <a:endParaRPr dirty="0" sz="1695" lang="en-US"/>
          </a:p>
        </p:txBody>
      </p:sp>
      <p:pic>
        <p:nvPicPr>
          <p:cNvPr id="2097182" name="Image 0" descr="preencoded.png"/>
          <p:cNvPicPr>
            <a:picLocks noChangeAspect="1"/>
          </p:cNvPicPr>
          <p:nvPr/>
        </p:nvPicPr>
        <p:blipFill>
          <a:blip xmlns:r="http://schemas.openxmlformats.org/officeDocument/2006/relationships" r:embed="rId1"/>
          <a:stretch>
            <a:fillRect/>
          </a:stretch>
        </p:blipFill>
        <p:spPr>
          <a:xfrm>
            <a:off x="9144000" y="0"/>
            <a:ext cx="5486400" cy="8169088"/>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77" name=""/>
        <p:cNvGrpSpPr/>
        <p:nvPr/>
      </p:nvGrpSpPr>
      <p:grpSpPr>
        <a:xfrm>
          <a:off x="0" y="0"/>
          <a:ext cx="0" cy="0"/>
          <a:chOff x="0" y="0"/>
          <a:chExt cx="0" cy="0"/>
        </a:xfrm>
      </p:grpSpPr>
      <p:sp>
        <p:nvSpPr>
          <p:cNvPr id="1048849" name="Shape 0"/>
          <p:cNvSpPr/>
          <p:nvPr/>
        </p:nvSpPr>
        <p:spPr>
          <a:xfrm>
            <a:off x="0" y="0"/>
            <a:ext cx="14630400" cy="8169088"/>
          </a:xfrm>
          <a:prstGeom prst="rect"/>
          <a:solidFill>
            <a:srgbClr val="F6F4F4"/>
          </a:solidFill>
        </p:spPr>
      </p:sp>
      <p:sp>
        <p:nvSpPr>
          <p:cNvPr id="1048850" name="Shape 1"/>
          <p:cNvSpPr/>
          <p:nvPr/>
        </p:nvSpPr>
        <p:spPr>
          <a:xfrm>
            <a:off x="0" y="0"/>
            <a:ext cx="14630400" cy="8229600"/>
          </a:xfrm>
          <a:prstGeom prst="rect"/>
          <a:solidFill>
            <a:srgbClr val="FFFFFF"/>
          </a:solidFill>
          <a:ln w="7620">
            <a:solidFill>
              <a:srgbClr val="E5E0DF"/>
            </a:solidFill>
            <a:prstDash val="solid"/>
          </a:ln>
        </p:spPr>
      </p:sp>
      <p:sp>
        <p:nvSpPr>
          <p:cNvPr id="1048851" name="Text 2"/>
          <p:cNvSpPr/>
          <p:nvPr/>
        </p:nvSpPr>
        <p:spPr>
          <a:xfrm>
            <a:off x="6319599" y="870566"/>
            <a:ext cx="7477601" cy="1433609"/>
          </a:xfrm>
          <a:prstGeom prst="rect"/>
          <a:noFill/>
        </p:spPr>
        <p:txBody>
          <a:bodyPr anchor="t" rtlCol="0" wrap="squar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AWS Certifications and Career Opportunities</a:t>
            </a:r>
            <a:endParaRPr dirty="0" sz="4374" lang="en-US"/>
          </a:p>
        </p:txBody>
      </p:sp>
      <p:sp>
        <p:nvSpPr>
          <p:cNvPr id="1048852" name="Shape 3"/>
          <p:cNvSpPr/>
          <p:nvPr/>
        </p:nvSpPr>
        <p:spPr>
          <a:xfrm>
            <a:off x="6319599" y="2841689"/>
            <a:ext cx="499943" cy="496267"/>
          </a:xfrm>
          <a:prstGeom prst="roundRect">
            <a:avLst>
              <a:gd name="adj" fmla="val 11055"/>
            </a:avLst>
          </a:prstGeom>
          <a:solidFill>
            <a:srgbClr val="DADBF1"/>
          </a:solidFill>
          <a:ln w="7620">
            <a:solidFill>
              <a:srgbClr val="B5B7E3"/>
            </a:solidFill>
            <a:prstDash val="solid"/>
          </a:ln>
        </p:spPr>
      </p:sp>
      <p:sp>
        <p:nvSpPr>
          <p:cNvPr id="1048853" name="Text 4"/>
          <p:cNvSpPr/>
          <p:nvPr/>
        </p:nvSpPr>
        <p:spPr>
          <a:xfrm>
            <a:off x="6487954" y="2874782"/>
            <a:ext cx="163235" cy="429964"/>
          </a:xfrm>
          <a:prstGeom prst="rect"/>
          <a:noFill/>
        </p:spPr>
        <p:txBody>
          <a:bodyPr anchor="t" rtlCol="0" wrap="none"/>
          <a:p>
            <a:pPr algn="ctr" indent="0" marL="0">
              <a:lnSpc>
                <a:spcPts val="3412"/>
              </a:lnSpc>
              <a:buNone/>
            </a:pPr>
            <a:r>
              <a:rPr b="1" dirty="0" sz="2624" kern="0" lang="en-US" spc="-35">
                <a:solidFill>
                  <a:srgbClr val="272525"/>
                </a:solidFill>
                <a:latin typeface="Inter" pitchFamily="34" charset="0"/>
                <a:ea typeface="Inter" pitchFamily="34" charset="-122"/>
                <a:cs typeface="Inter" pitchFamily="34" charset="-120"/>
              </a:rPr>
              <a:t>1</a:t>
            </a:r>
            <a:endParaRPr dirty="0" sz="2624" lang="en-US"/>
          </a:p>
        </p:txBody>
      </p:sp>
      <p:sp>
        <p:nvSpPr>
          <p:cNvPr id="1048854" name="Text 5"/>
          <p:cNvSpPr/>
          <p:nvPr/>
        </p:nvSpPr>
        <p:spPr>
          <a:xfrm>
            <a:off x="7041713" y="2910592"/>
            <a:ext cx="5623441"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AWS Certified Solutions Architect Associate</a:t>
            </a:r>
            <a:endParaRPr dirty="0" sz="2187" lang="en-US"/>
          </a:p>
        </p:txBody>
      </p:sp>
      <p:sp>
        <p:nvSpPr>
          <p:cNvPr id="1048855" name="Text 6"/>
          <p:cNvSpPr/>
          <p:nvPr/>
        </p:nvSpPr>
        <p:spPr>
          <a:xfrm>
            <a:off x="7041713" y="3467371"/>
            <a:ext cx="6755487" cy="1587488"/>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certifications help professionals validate their cloud computing skills and expertise. Top certifications include AWS Certified Solutions Architect Associate, AWS Certified DevOps Engineer, AWS Certified Solution Architect Professional and more. </a:t>
            </a:r>
            <a:endParaRPr dirty="0" sz="1750" lang="en-US"/>
          </a:p>
        </p:txBody>
      </p:sp>
      <p:sp>
        <p:nvSpPr>
          <p:cNvPr id="1048856" name="Shape 7"/>
          <p:cNvSpPr/>
          <p:nvPr/>
        </p:nvSpPr>
        <p:spPr>
          <a:xfrm>
            <a:off x="6319599" y="5482106"/>
            <a:ext cx="499943" cy="496267"/>
          </a:xfrm>
          <a:prstGeom prst="roundRect">
            <a:avLst>
              <a:gd name="adj" fmla="val 11055"/>
            </a:avLst>
          </a:prstGeom>
          <a:solidFill>
            <a:srgbClr val="DADBF1"/>
          </a:solidFill>
          <a:ln w="7620">
            <a:solidFill>
              <a:srgbClr val="B5B7E3"/>
            </a:solidFill>
            <a:prstDash val="solid"/>
          </a:ln>
        </p:spPr>
      </p:sp>
      <p:sp>
        <p:nvSpPr>
          <p:cNvPr id="1048857" name="Text 8"/>
          <p:cNvSpPr/>
          <p:nvPr/>
        </p:nvSpPr>
        <p:spPr>
          <a:xfrm>
            <a:off x="6468904" y="5515198"/>
            <a:ext cx="201335" cy="429964"/>
          </a:xfrm>
          <a:prstGeom prst="rect"/>
          <a:noFill/>
        </p:spPr>
        <p:txBody>
          <a:bodyPr anchor="t" rtlCol="0" wrap="none"/>
          <a:p>
            <a:pPr algn="ctr" indent="0" marL="0">
              <a:lnSpc>
                <a:spcPts val="3412"/>
              </a:lnSpc>
              <a:buNone/>
            </a:pPr>
            <a:r>
              <a:rPr b="1" dirty="0" sz="2624" kern="0" lang="en-US" spc="-35">
                <a:solidFill>
                  <a:srgbClr val="272525"/>
                </a:solidFill>
                <a:latin typeface="Inter" pitchFamily="34" charset="0"/>
                <a:ea typeface="Inter" pitchFamily="34" charset="-122"/>
                <a:cs typeface="Inter" pitchFamily="34" charset="-120"/>
              </a:rPr>
              <a:t>2</a:t>
            </a:r>
            <a:endParaRPr dirty="0" sz="2624" lang="en-US"/>
          </a:p>
        </p:txBody>
      </p:sp>
      <p:sp>
        <p:nvSpPr>
          <p:cNvPr id="1048858" name="Text 9"/>
          <p:cNvSpPr/>
          <p:nvPr/>
        </p:nvSpPr>
        <p:spPr>
          <a:xfrm>
            <a:off x="7041713" y="5551009"/>
            <a:ext cx="2645212"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Career opportunities</a:t>
            </a:r>
            <a:endParaRPr dirty="0" sz="2187" lang="en-US"/>
          </a:p>
        </p:txBody>
      </p:sp>
      <p:sp>
        <p:nvSpPr>
          <p:cNvPr id="1048859" name="Text 10"/>
          <p:cNvSpPr/>
          <p:nvPr/>
        </p:nvSpPr>
        <p:spPr>
          <a:xfrm>
            <a:off x="7041713" y="6107788"/>
            <a:ext cx="6755487" cy="1190616"/>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The demand for AWS-related skills continues to grow, with many in-demand job roles, including cloud architects, solutions architects, and cloud developers.  </a:t>
            </a:r>
            <a:endParaRPr dirty="0" sz="1750" lang="en-US"/>
          </a:p>
        </p:txBody>
      </p:sp>
      <p:pic>
        <p:nvPicPr>
          <p:cNvPr id="2097184" name="Image 0" descr="preencoded.png"/>
          <p:cNvPicPr>
            <a:picLocks noChangeAspect="1"/>
          </p:cNvPicPr>
          <p:nvPr/>
        </p:nvPicPr>
        <p:blipFill>
          <a:blip xmlns:r="http://schemas.openxmlformats.org/officeDocument/2006/relationships" r:embed="rId1"/>
          <a:stretch>
            <a:fillRect/>
          </a:stretch>
        </p:blipFill>
        <p:spPr>
          <a:xfrm>
            <a:off x="0" y="0"/>
            <a:ext cx="5486400" cy="8169088"/>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80" name=""/>
        <p:cNvGrpSpPr/>
        <p:nvPr/>
      </p:nvGrpSpPr>
      <p:grpSpPr>
        <a:xfrm>
          <a:off x="0" y="0"/>
          <a:ext cx="0" cy="0"/>
          <a:chOff x="0" y="0"/>
          <a:chExt cx="0" cy="0"/>
        </a:xfrm>
      </p:grpSpPr>
      <p:sp>
        <p:nvSpPr>
          <p:cNvPr id="1048863" name="Shape 0"/>
          <p:cNvSpPr/>
          <p:nvPr/>
        </p:nvSpPr>
        <p:spPr>
          <a:xfrm>
            <a:off x="0" y="0"/>
            <a:ext cx="14630400" cy="8169088"/>
          </a:xfrm>
          <a:prstGeom prst="rect"/>
          <a:solidFill>
            <a:srgbClr val="F6F4F4"/>
          </a:solidFill>
        </p:spPr>
      </p:sp>
      <p:sp>
        <p:nvSpPr>
          <p:cNvPr id="1048864" name="Shape 1"/>
          <p:cNvSpPr/>
          <p:nvPr/>
        </p:nvSpPr>
        <p:spPr>
          <a:xfrm>
            <a:off x="0" y="0"/>
            <a:ext cx="14630400" cy="8229600"/>
          </a:xfrm>
          <a:prstGeom prst="rect"/>
          <a:solidFill>
            <a:srgbClr val="FFFFFF"/>
          </a:solidFill>
          <a:ln w="7620">
            <a:solidFill>
              <a:srgbClr val="E5E0DF"/>
            </a:solidFill>
            <a:prstDash val="solid"/>
          </a:ln>
        </p:spPr>
      </p:sp>
      <p:sp>
        <p:nvSpPr>
          <p:cNvPr id="1048865" name="Text 2"/>
          <p:cNvSpPr/>
          <p:nvPr/>
        </p:nvSpPr>
        <p:spPr>
          <a:xfrm>
            <a:off x="788670" y="763488"/>
            <a:ext cx="8113990" cy="678394"/>
          </a:xfrm>
          <a:prstGeom prst="rect"/>
          <a:noFill/>
        </p:spPr>
        <p:txBody>
          <a:bodyPr anchor="t" rtlCol="0" wrap="none"/>
          <a:p>
            <a:pPr indent="0" marL="0">
              <a:lnSpc>
                <a:spcPts val="5382"/>
              </a:lnSpc>
              <a:buNone/>
            </a:pPr>
            <a:r>
              <a:rPr b="1" dirty="0" sz="4140" kern="0" lang="en-US" spc="-124">
                <a:solidFill>
                  <a:srgbClr val="000000"/>
                </a:solidFill>
                <a:latin typeface="Inter" pitchFamily="34" charset="0"/>
                <a:ea typeface="Inter" pitchFamily="34" charset="-122"/>
                <a:cs typeface="Inter" pitchFamily="34" charset="-120"/>
              </a:rPr>
              <a:t>AWS and Hybrid Cloud Strategies</a:t>
            </a:r>
            <a:endParaRPr dirty="0" sz="4140" lang="en-US"/>
          </a:p>
        </p:txBody>
      </p:sp>
      <p:sp>
        <p:nvSpPr>
          <p:cNvPr id="1048866" name="Shape 3"/>
          <p:cNvSpPr/>
          <p:nvPr/>
        </p:nvSpPr>
        <p:spPr>
          <a:xfrm>
            <a:off x="1083112" y="1901157"/>
            <a:ext cx="42029" cy="5504325"/>
          </a:xfrm>
          <a:prstGeom prst="rect"/>
          <a:solidFill>
            <a:srgbClr val="B5B7E3"/>
          </a:solidFill>
        </p:spPr>
      </p:sp>
      <p:sp>
        <p:nvSpPr>
          <p:cNvPr id="1048867" name="Shape 4"/>
          <p:cNvSpPr/>
          <p:nvPr/>
        </p:nvSpPr>
        <p:spPr>
          <a:xfrm>
            <a:off x="1340644" y="2310852"/>
            <a:ext cx="736044" cy="41720"/>
          </a:xfrm>
          <a:prstGeom prst="rect"/>
          <a:solidFill>
            <a:srgbClr val="B5B7E3"/>
          </a:solidFill>
        </p:spPr>
      </p:sp>
      <p:sp>
        <p:nvSpPr>
          <p:cNvPr id="1048868" name="Shape 5"/>
          <p:cNvSpPr/>
          <p:nvPr/>
        </p:nvSpPr>
        <p:spPr>
          <a:xfrm>
            <a:off x="867489" y="2096874"/>
            <a:ext cx="473154" cy="469675"/>
          </a:xfrm>
          <a:prstGeom prst="roundRect">
            <a:avLst>
              <a:gd name="adj" fmla="val 11681"/>
            </a:avLst>
          </a:prstGeom>
          <a:solidFill>
            <a:srgbClr val="DADBF1"/>
          </a:solidFill>
          <a:ln w="7620">
            <a:solidFill>
              <a:srgbClr val="B5B7E3"/>
            </a:solidFill>
            <a:prstDash val="solid"/>
          </a:ln>
        </p:spPr>
      </p:sp>
      <p:sp>
        <p:nvSpPr>
          <p:cNvPr id="1048869" name="Text 6"/>
          <p:cNvSpPr/>
          <p:nvPr/>
        </p:nvSpPr>
        <p:spPr>
          <a:xfrm>
            <a:off x="1029891" y="2128076"/>
            <a:ext cx="148233" cy="407154"/>
          </a:xfrm>
          <a:prstGeom prst="rect"/>
          <a:noFill/>
        </p:spPr>
        <p:txBody>
          <a:bodyPr anchor="t" rtlCol="0" wrap="none"/>
          <a:p>
            <a:pPr algn="ctr" indent="0" marL="0">
              <a:lnSpc>
                <a:spcPts val="3229"/>
              </a:lnSpc>
              <a:buNone/>
            </a:pPr>
            <a:r>
              <a:rPr b="1" dirty="0" sz="2484" kern="0" lang="en-US" spc="-33">
                <a:solidFill>
                  <a:srgbClr val="272525"/>
                </a:solidFill>
                <a:latin typeface="Inter" pitchFamily="34" charset="0"/>
                <a:ea typeface="Inter" pitchFamily="34" charset="-122"/>
                <a:cs typeface="Inter" pitchFamily="34" charset="-120"/>
              </a:rPr>
              <a:t>1</a:t>
            </a:r>
            <a:endParaRPr dirty="0" sz="2484" lang="en-US"/>
          </a:p>
        </p:txBody>
      </p:sp>
      <p:sp>
        <p:nvSpPr>
          <p:cNvPr id="1048870" name="Text 7"/>
          <p:cNvSpPr/>
          <p:nvPr/>
        </p:nvSpPr>
        <p:spPr>
          <a:xfrm>
            <a:off x="2260759" y="2109875"/>
            <a:ext cx="3246596" cy="339197"/>
          </a:xfrm>
          <a:prstGeom prst="rect"/>
          <a:noFill/>
        </p:spPr>
        <p:txBody>
          <a:bodyPr anchor="t" rtlCol="0" wrap="none"/>
          <a:p>
            <a:pPr algn="l"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Hybrid cloud infrastructure</a:t>
            </a:r>
            <a:endParaRPr dirty="0" sz="2070" lang="en-US"/>
          </a:p>
        </p:txBody>
      </p:sp>
      <p:sp>
        <p:nvSpPr>
          <p:cNvPr id="1048871" name="Text 8"/>
          <p:cNvSpPr/>
          <p:nvPr/>
        </p:nvSpPr>
        <p:spPr>
          <a:xfrm>
            <a:off x="2260759" y="2636871"/>
            <a:ext cx="11580971" cy="751197"/>
          </a:xfrm>
          <a:prstGeom prst="rect"/>
          <a:noFill/>
        </p:spPr>
        <p:txBody>
          <a:bodyPr anchor="t" rtlCol="0" wrap="square"/>
          <a:p>
            <a:pPr algn="l" indent="0" marL="0">
              <a:lnSpc>
                <a:spcPts val="2981"/>
              </a:lnSpc>
              <a:buNone/>
            </a:pPr>
            <a:r>
              <a:rPr dirty="0" sz="1656" kern="0" lang="en-US" spc="-33">
                <a:solidFill>
                  <a:srgbClr val="272525"/>
                </a:solidFill>
                <a:latin typeface="Inter" pitchFamily="34" charset="0"/>
                <a:ea typeface="Inter" pitchFamily="34" charset="-122"/>
                <a:cs typeface="Inter" pitchFamily="34" charset="-120"/>
              </a:rPr>
              <a:t>A hybrid infrastructure makes use of on-premises, private, and public cloud services. AWS provides several services, including Amazon Outposts, AWS Storage Gateway to integrate on-premise IT with the AWS cloud. </a:t>
            </a:r>
            <a:endParaRPr dirty="0" sz="1656" lang="en-US"/>
          </a:p>
        </p:txBody>
      </p:sp>
      <p:sp>
        <p:nvSpPr>
          <p:cNvPr id="1048872" name="Shape 9"/>
          <p:cNvSpPr/>
          <p:nvPr/>
        </p:nvSpPr>
        <p:spPr>
          <a:xfrm>
            <a:off x="1340644" y="4215200"/>
            <a:ext cx="736044" cy="41720"/>
          </a:xfrm>
          <a:prstGeom prst="rect"/>
          <a:solidFill>
            <a:srgbClr val="B5B7E3"/>
          </a:solidFill>
        </p:spPr>
      </p:sp>
      <p:sp>
        <p:nvSpPr>
          <p:cNvPr id="1048873" name="Shape 10"/>
          <p:cNvSpPr/>
          <p:nvPr/>
        </p:nvSpPr>
        <p:spPr>
          <a:xfrm>
            <a:off x="867489" y="4001222"/>
            <a:ext cx="473154" cy="469675"/>
          </a:xfrm>
          <a:prstGeom prst="roundRect">
            <a:avLst>
              <a:gd name="adj" fmla="val 11681"/>
            </a:avLst>
          </a:prstGeom>
          <a:solidFill>
            <a:srgbClr val="DADBF1"/>
          </a:solidFill>
          <a:ln w="7620">
            <a:solidFill>
              <a:srgbClr val="B5B7E3"/>
            </a:solidFill>
            <a:prstDash val="solid"/>
          </a:ln>
        </p:spPr>
      </p:sp>
      <p:sp>
        <p:nvSpPr>
          <p:cNvPr id="1048874" name="Text 11"/>
          <p:cNvSpPr/>
          <p:nvPr/>
        </p:nvSpPr>
        <p:spPr>
          <a:xfrm>
            <a:off x="1007031" y="4032424"/>
            <a:ext cx="193953" cy="407154"/>
          </a:xfrm>
          <a:prstGeom prst="rect"/>
          <a:noFill/>
        </p:spPr>
        <p:txBody>
          <a:bodyPr anchor="t" rtlCol="0" wrap="none"/>
          <a:p>
            <a:pPr algn="ctr" indent="0" marL="0">
              <a:lnSpc>
                <a:spcPts val="3229"/>
              </a:lnSpc>
              <a:buNone/>
            </a:pPr>
            <a:r>
              <a:rPr b="1" dirty="0" sz="2484" kern="0" lang="en-US" spc="-33">
                <a:solidFill>
                  <a:srgbClr val="272525"/>
                </a:solidFill>
                <a:latin typeface="Inter" pitchFamily="34" charset="0"/>
                <a:ea typeface="Inter" pitchFamily="34" charset="-122"/>
                <a:cs typeface="Inter" pitchFamily="34" charset="-120"/>
              </a:rPr>
              <a:t>2</a:t>
            </a:r>
            <a:endParaRPr dirty="0" sz="2484" lang="en-US"/>
          </a:p>
        </p:txBody>
      </p:sp>
      <p:sp>
        <p:nvSpPr>
          <p:cNvPr id="1048875" name="Text 12"/>
          <p:cNvSpPr/>
          <p:nvPr/>
        </p:nvSpPr>
        <p:spPr>
          <a:xfrm>
            <a:off x="2260759" y="4014223"/>
            <a:ext cx="2448878" cy="339197"/>
          </a:xfrm>
          <a:prstGeom prst="rect"/>
          <a:noFill/>
        </p:spPr>
        <p:txBody>
          <a:bodyPr anchor="t" rtlCol="0" wrap="none"/>
          <a:p>
            <a:pPr algn="l"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AWS Direct Connect</a:t>
            </a:r>
            <a:endParaRPr dirty="0" sz="2070" lang="en-US"/>
          </a:p>
        </p:txBody>
      </p:sp>
      <p:sp>
        <p:nvSpPr>
          <p:cNvPr id="1048876" name="Text 13"/>
          <p:cNvSpPr/>
          <p:nvPr/>
        </p:nvSpPr>
        <p:spPr>
          <a:xfrm>
            <a:off x="2260759" y="4541219"/>
            <a:ext cx="11580971" cy="751197"/>
          </a:xfrm>
          <a:prstGeom prst="rect"/>
          <a:noFill/>
        </p:spPr>
        <p:txBody>
          <a:bodyPr anchor="t" rtlCol="0" wrap="square"/>
          <a:p>
            <a:pPr algn="l" indent="0" marL="0">
              <a:lnSpc>
                <a:spcPts val="2981"/>
              </a:lnSpc>
              <a:buNone/>
            </a:pPr>
            <a:r>
              <a:rPr dirty="0" sz="1656" kern="0" lang="en-US" spc="-33">
                <a:solidFill>
                  <a:srgbClr val="272525"/>
                </a:solidFill>
                <a:latin typeface="Inter" pitchFamily="34" charset="0"/>
                <a:ea typeface="Inter" pitchFamily="34" charset="-122"/>
                <a:cs typeface="Inter" pitchFamily="34" charset="-120"/>
              </a:rPr>
              <a:t>AWS Direct Connect is a dedicated network connection from a customer's on-premises infrastructure to AWS. Using Direct Connect, customers can create private network connections to the cloud that bypass the public internet. </a:t>
            </a:r>
            <a:endParaRPr dirty="0" sz="1656" lang="en-US"/>
          </a:p>
        </p:txBody>
      </p:sp>
      <p:sp>
        <p:nvSpPr>
          <p:cNvPr id="1048877" name="Shape 14"/>
          <p:cNvSpPr/>
          <p:nvPr/>
        </p:nvSpPr>
        <p:spPr>
          <a:xfrm>
            <a:off x="1340644" y="6119548"/>
            <a:ext cx="736044" cy="41720"/>
          </a:xfrm>
          <a:prstGeom prst="rect"/>
          <a:solidFill>
            <a:srgbClr val="B5B7E3"/>
          </a:solidFill>
        </p:spPr>
      </p:sp>
      <p:sp>
        <p:nvSpPr>
          <p:cNvPr id="1048878" name="Shape 15"/>
          <p:cNvSpPr/>
          <p:nvPr/>
        </p:nvSpPr>
        <p:spPr>
          <a:xfrm>
            <a:off x="867489" y="5905570"/>
            <a:ext cx="473154" cy="469675"/>
          </a:xfrm>
          <a:prstGeom prst="roundRect">
            <a:avLst>
              <a:gd name="adj" fmla="val 11681"/>
            </a:avLst>
          </a:prstGeom>
          <a:solidFill>
            <a:srgbClr val="DADBF1"/>
          </a:solidFill>
          <a:ln w="7620">
            <a:solidFill>
              <a:srgbClr val="B5B7E3"/>
            </a:solidFill>
            <a:prstDash val="solid"/>
          </a:ln>
        </p:spPr>
      </p:sp>
      <p:sp>
        <p:nvSpPr>
          <p:cNvPr id="1048879" name="Text 16"/>
          <p:cNvSpPr/>
          <p:nvPr/>
        </p:nvSpPr>
        <p:spPr>
          <a:xfrm>
            <a:off x="1003221" y="5936771"/>
            <a:ext cx="201573" cy="407154"/>
          </a:xfrm>
          <a:prstGeom prst="rect"/>
          <a:noFill/>
        </p:spPr>
        <p:txBody>
          <a:bodyPr anchor="t" rtlCol="0" wrap="none"/>
          <a:p>
            <a:pPr algn="ctr" indent="0" marL="0">
              <a:lnSpc>
                <a:spcPts val="3229"/>
              </a:lnSpc>
              <a:buNone/>
            </a:pPr>
            <a:r>
              <a:rPr b="1" dirty="0" sz="2484" kern="0" lang="en-US" spc="-33">
                <a:solidFill>
                  <a:srgbClr val="272525"/>
                </a:solidFill>
                <a:latin typeface="Inter" pitchFamily="34" charset="0"/>
                <a:ea typeface="Inter" pitchFamily="34" charset="-122"/>
                <a:cs typeface="Inter" pitchFamily="34" charset="-120"/>
              </a:rPr>
              <a:t>3</a:t>
            </a:r>
            <a:endParaRPr dirty="0" sz="2484" lang="en-US"/>
          </a:p>
        </p:txBody>
      </p:sp>
      <p:sp>
        <p:nvSpPr>
          <p:cNvPr id="1048880" name="Text 17"/>
          <p:cNvSpPr/>
          <p:nvPr/>
        </p:nvSpPr>
        <p:spPr>
          <a:xfrm>
            <a:off x="2260759" y="5918571"/>
            <a:ext cx="2274213" cy="339197"/>
          </a:xfrm>
          <a:prstGeom prst="rect"/>
          <a:noFill/>
        </p:spPr>
        <p:txBody>
          <a:bodyPr anchor="t" rtlCol="0" wrap="none"/>
          <a:p>
            <a:pPr algn="l"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AWS Landing Zone</a:t>
            </a:r>
            <a:endParaRPr dirty="0" sz="2070" lang="en-US"/>
          </a:p>
        </p:txBody>
      </p:sp>
      <p:sp>
        <p:nvSpPr>
          <p:cNvPr id="1048881" name="Text 18"/>
          <p:cNvSpPr/>
          <p:nvPr/>
        </p:nvSpPr>
        <p:spPr>
          <a:xfrm>
            <a:off x="2260759" y="6445567"/>
            <a:ext cx="11580971" cy="751197"/>
          </a:xfrm>
          <a:prstGeom prst="rect"/>
          <a:noFill/>
        </p:spPr>
        <p:txBody>
          <a:bodyPr anchor="t" rtlCol="0" wrap="square"/>
          <a:p>
            <a:pPr algn="l" indent="0" marL="0">
              <a:lnSpc>
                <a:spcPts val="2981"/>
              </a:lnSpc>
              <a:buNone/>
            </a:pPr>
            <a:r>
              <a:rPr dirty="0" sz="1656" kern="0" lang="en-US" spc="-33">
                <a:solidFill>
                  <a:srgbClr val="272525"/>
                </a:solidFill>
                <a:latin typeface="Inter" pitchFamily="34" charset="0"/>
                <a:ea typeface="Inter" pitchFamily="34" charset="-122"/>
                <a:cs typeface="Inter" pitchFamily="34" charset="-120"/>
              </a:rPr>
              <a:t>AWS Landing Zone provides a foundation for customers migrating to the AWS cloud by establishing a secure, multi-account environment, with best practices and templates to deploy accounts. </a:t>
            </a:r>
            <a:endParaRPr dirty="0" sz="1656"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29" name=""/>
        <p:cNvGrpSpPr/>
        <p:nvPr/>
      </p:nvGrpSpPr>
      <p:grpSpPr>
        <a:xfrm>
          <a:off x="0" y="0"/>
          <a:ext cx="0" cy="0"/>
          <a:chOff x="0" y="0"/>
          <a:chExt cx="0" cy="0"/>
        </a:xfrm>
      </p:grpSpPr>
      <p:sp>
        <p:nvSpPr>
          <p:cNvPr id="1048585" name="Shape 0"/>
          <p:cNvSpPr/>
          <p:nvPr/>
        </p:nvSpPr>
        <p:spPr>
          <a:xfrm>
            <a:off x="0" y="0"/>
            <a:ext cx="14630400" cy="8169088"/>
          </a:xfrm>
          <a:prstGeom prst="rect"/>
          <a:solidFill>
            <a:srgbClr val="F6F4F4"/>
          </a:solidFill>
        </p:spPr>
      </p:sp>
      <p:sp>
        <p:nvSpPr>
          <p:cNvPr id="1048586" name="Shape 1"/>
          <p:cNvSpPr/>
          <p:nvPr/>
        </p:nvSpPr>
        <p:spPr>
          <a:xfrm>
            <a:off x="0" y="0"/>
            <a:ext cx="14630400" cy="8229600"/>
          </a:xfrm>
          <a:prstGeom prst="rect"/>
          <a:solidFill>
            <a:srgbClr val="FFFFFF"/>
          </a:solidFill>
          <a:ln w="7620">
            <a:solidFill>
              <a:srgbClr val="E5E0DF"/>
            </a:solidFill>
            <a:prstDash val="solid"/>
          </a:ln>
        </p:spPr>
      </p:sp>
      <p:sp>
        <p:nvSpPr>
          <p:cNvPr id="1048587" name="Text 2"/>
          <p:cNvSpPr/>
          <p:nvPr/>
        </p:nvSpPr>
        <p:spPr>
          <a:xfrm>
            <a:off x="783193" y="570962"/>
            <a:ext cx="11691580" cy="673666"/>
          </a:xfrm>
          <a:prstGeom prst="rect"/>
          <a:noFill/>
        </p:spPr>
        <p:txBody>
          <a:bodyPr anchor="t" rtlCol="0" wrap="none"/>
          <a:p>
            <a:pPr indent="0" marL="0">
              <a:lnSpc>
                <a:spcPts val="5345"/>
              </a:lnSpc>
              <a:buNone/>
            </a:pPr>
            <a:r>
              <a:rPr b="1" dirty="0" sz="4111" kern="0" lang="en-US" spc="-123">
                <a:solidFill>
                  <a:srgbClr val="000000"/>
                </a:solidFill>
                <a:latin typeface="Inter" pitchFamily="34" charset="0"/>
                <a:ea typeface="Inter" pitchFamily="34" charset="-122"/>
                <a:cs typeface="Inter" pitchFamily="34" charset="-120"/>
              </a:rPr>
              <a:t>AWS Global Infrastructure and Availability Zones</a:t>
            </a:r>
            <a:endParaRPr dirty="0" sz="4111" lang="en-US"/>
          </a:p>
        </p:txBody>
      </p:sp>
      <p:sp>
        <p:nvSpPr>
          <p:cNvPr id="1048588" name="Shape 3"/>
          <p:cNvSpPr/>
          <p:nvPr/>
        </p:nvSpPr>
        <p:spPr>
          <a:xfrm>
            <a:off x="783193" y="4649360"/>
            <a:ext cx="13064014" cy="41365"/>
          </a:xfrm>
          <a:prstGeom prst="rect"/>
          <a:solidFill>
            <a:srgbClr val="B5B7E3"/>
          </a:solidFill>
        </p:spPr>
      </p:sp>
      <p:sp>
        <p:nvSpPr>
          <p:cNvPr id="1048589" name="Shape 4"/>
          <p:cNvSpPr/>
          <p:nvPr/>
        </p:nvSpPr>
        <p:spPr>
          <a:xfrm>
            <a:off x="3976092" y="4649360"/>
            <a:ext cx="41672" cy="725550"/>
          </a:xfrm>
          <a:prstGeom prst="rect"/>
          <a:solidFill>
            <a:srgbClr val="B5B7E3"/>
          </a:solidFill>
        </p:spPr>
      </p:sp>
      <p:sp>
        <p:nvSpPr>
          <p:cNvPr id="1048590" name="Shape 5"/>
          <p:cNvSpPr/>
          <p:nvPr/>
        </p:nvSpPr>
        <p:spPr>
          <a:xfrm>
            <a:off x="3762018" y="4416177"/>
            <a:ext cx="469821" cy="466366"/>
          </a:xfrm>
          <a:prstGeom prst="roundRect">
            <a:avLst>
              <a:gd name="adj" fmla="val 11764"/>
            </a:avLst>
          </a:prstGeom>
          <a:solidFill>
            <a:srgbClr val="DADBF1"/>
          </a:solidFill>
          <a:ln w="7620">
            <a:solidFill>
              <a:srgbClr val="B5B7E3"/>
            </a:solidFill>
            <a:prstDash val="solid"/>
          </a:ln>
        </p:spPr>
      </p:sp>
      <p:sp>
        <p:nvSpPr>
          <p:cNvPr id="1048591" name="Text 6"/>
          <p:cNvSpPr/>
          <p:nvPr/>
        </p:nvSpPr>
        <p:spPr>
          <a:xfrm>
            <a:off x="3922752" y="4447260"/>
            <a:ext cx="148233" cy="404200"/>
          </a:xfrm>
          <a:prstGeom prst="rect"/>
          <a:noFill/>
        </p:spPr>
        <p:txBody>
          <a:bodyPr anchor="t" rtlCol="0" wrap="none"/>
          <a:p>
            <a:pPr algn="ctr" indent="0" marL="0">
              <a:lnSpc>
                <a:spcPts val="3207"/>
              </a:lnSpc>
              <a:buNone/>
            </a:pPr>
            <a:r>
              <a:rPr b="1" dirty="0" sz="2467" kern="0" lang="en-US" spc="-33">
                <a:solidFill>
                  <a:srgbClr val="272525"/>
                </a:solidFill>
                <a:latin typeface="Inter" pitchFamily="34" charset="0"/>
                <a:ea typeface="Inter" pitchFamily="34" charset="-122"/>
                <a:cs typeface="Inter" pitchFamily="34" charset="-120"/>
              </a:rPr>
              <a:t>1</a:t>
            </a:r>
            <a:endParaRPr dirty="0" sz="2467" lang="en-US"/>
          </a:p>
        </p:txBody>
      </p:sp>
      <p:sp>
        <p:nvSpPr>
          <p:cNvPr id="1048592" name="Text 7"/>
          <p:cNvSpPr/>
          <p:nvPr/>
        </p:nvSpPr>
        <p:spPr>
          <a:xfrm>
            <a:off x="2952750" y="5582210"/>
            <a:ext cx="2088475" cy="336833"/>
          </a:xfrm>
          <a:prstGeom prst="rect"/>
          <a:noFill/>
        </p:spPr>
        <p:txBody>
          <a:bodyPr anchor="t" rtlCol="0" wrap="none"/>
          <a:p>
            <a:pPr algn="ctr" indent="0" marL="0">
              <a:lnSpc>
                <a:spcPts val="2672"/>
              </a:lnSpc>
              <a:buNone/>
            </a:pPr>
            <a:r>
              <a:rPr b="1" dirty="0" sz="2056" kern="0" lang="en-US" spc="-62">
                <a:solidFill>
                  <a:srgbClr val="272525"/>
                </a:solidFill>
                <a:latin typeface="Inter" pitchFamily="34" charset="0"/>
                <a:ea typeface="Inter" pitchFamily="34" charset="-122"/>
                <a:cs typeface="Inter" pitchFamily="34" charset="-120"/>
              </a:rPr>
              <a:t>Global presence</a:t>
            </a:r>
            <a:endParaRPr dirty="0" sz="2056" lang="en-US"/>
          </a:p>
        </p:txBody>
      </p:sp>
      <p:sp>
        <p:nvSpPr>
          <p:cNvPr id="1048593" name="Text 8"/>
          <p:cNvSpPr/>
          <p:nvPr/>
        </p:nvSpPr>
        <p:spPr>
          <a:xfrm>
            <a:off x="992029" y="6105543"/>
            <a:ext cx="6009918" cy="746233"/>
          </a:xfrm>
          <a:prstGeom prst="rect"/>
          <a:noFill/>
        </p:spPr>
        <p:txBody>
          <a:bodyPr anchor="t" rtlCol="0" wrap="square"/>
          <a:p>
            <a:pPr algn="ctr" indent="0" marL="0">
              <a:lnSpc>
                <a:spcPts val="2960"/>
              </a:lnSpc>
              <a:buNone/>
            </a:pPr>
            <a:r>
              <a:rPr dirty="0" sz="1645" kern="0" lang="en-US" spc="-33">
                <a:solidFill>
                  <a:srgbClr val="272525"/>
                </a:solidFill>
                <a:latin typeface="Inter" pitchFamily="34" charset="0"/>
                <a:ea typeface="Inter" pitchFamily="34" charset="-122"/>
                <a:cs typeface="Inter" pitchFamily="34" charset="-120"/>
              </a:rPr>
              <a:t>AWS spans across 25 geographic regions, with a total of 80 availability zones around the world, and plans to expand further.</a:t>
            </a:r>
            <a:endParaRPr dirty="0" sz="1645" lang="en-US"/>
          </a:p>
        </p:txBody>
      </p:sp>
      <p:sp>
        <p:nvSpPr>
          <p:cNvPr id="1048594" name="Shape 9"/>
          <p:cNvSpPr/>
          <p:nvPr/>
        </p:nvSpPr>
        <p:spPr>
          <a:xfrm>
            <a:off x="7294245" y="3923810"/>
            <a:ext cx="41672" cy="725550"/>
          </a:xfrm>
          <a:prstGeom prst="rect"/>
          <a:solidFill>
            <a:srgbClr val="B5B7E3"/>
          </a:solidFill>
        </p:spPr>
      </p:sp>
      <p:sp>
        <p:nvSpPr>
          <p:cNvPr id="1048595" name="Shape 10"/>
          <p:cNvSpPr/>
          <p:nvPr/>
        </p:nvSpPr>
        <p:spPr>
          <a:xfrm>
            <a:off x="7080171" y="4416177"/>
            <a:ext cx="469821" cy="466366"/>
          </a:xfrm>
          <a:prstGeom prst="roundRect">
            <a:avLst>
              <a:gd name="adj" fmla="val 11764"/>
            </a:avLst>
          </a:prstGeom>
          <a:solidFill>
            <a:srgbClr val="DADBF1"/>
          </a:solidFill>
          <a:ln w="7620">
            <a:solidFill>
              <a:srgbClr val="B5B7E3"/>
            </a:solidFill>
            <a:prstDash val="solid"/>
          </a:ln>
        </p:spPr>
      </p:sp>
      <p:sp>
        <p:nvSpPr>
          <p:cNvPr id="1048596" name="Text 11"/>
          <p:cNvSpPr/>
          <p:nvPr/>
        </p:nvSpPr>
        <p:spPr>
          <a:xfrm>
            <a:off x="7221855" y="4447260"/>
            <a:ext cx="186333" cy="404200"/>
          </a:xfrm>
          <a:prstGeom prst="rect"/>
          <a:noFill/>
        </p:spPr>
        <p:txBody>
          <a:bodyPr anchor="t" rtlCol="0" wrap="none"/>
          <a:p>
            <a:pPr algn="ctr" indent="0" marL="0">
              <a:lnSpc>
                <a:spcPts val="3207"/>
              </a:lnSpc>
              <a:buNone/>
            </a:pPr>
            <a:r>
              <a:rPr b="1" dirty="0" sz="2467" kern="0" lang="en-US" spc="-33">
                <a:solidFill>
                  <a:srgbClr val="272525"/>
                </a:solidFill>
                <a:latin typeface="Inter" pitchFamily="34" charset="0"/>
                <a:ea typeface="Inter" pitchFamily="34" charset="-122"/>
                <a:cs typeface="Inter" pitchFamily="34" charset="-120"/>
              </a:rPr>
              <a:t>2</a:t>
            </a:r>
            <a:endParaRPr dirty="0" sz="2467" lang="en-US"/>
          </a:p>
        </p:txBody>
      </p:sp>
      <p:sp>
        <p:nvSpPr>
          <p:cNvPr id="1048597" name="Text 12"/>
          <p:cNvSpPr/>
          <p:nvPr/>
        </p:nvSpPr>
        <p:spPr>
          <a:xfrm>
            <a:off x="6270903" y="1700712"/>
            <a:ext cx="2088475" cy="336833"/>
          </a:xfrm>
          <a:prstGeom prst="rect"/>
          <a:noFill/>
        </p:spPr>
        <p:txBody>
          <a:bodyPr anchor="t" rtlCol="0" wrap="none"/>
          <a:p>
            <a:pPr algn="ctr" indent="0" marL="0">
              <a:lnSpc>
                <a:spcPts val="2672"/>
              </a:lnSpc>
              <a:buNone/>
            </a:pPr>
            <a:r>
              <a:rPr b="1" dirty="0" sz="2056" kern="0" lang="en-US" spc="-62">
                <a:solidFill>
                  <a:srgbClr val="272525"/>
                </a:solidFill>
                <a:latin typeface="Inter" pitchFamily="34" charset="0"/>
                <a:ea typeface="Inter" pitchFamily="34" charset="-122"/>
                <a:cs typeface="Inter" pitchFamily="34" charset="-120"/>
              </a:rPr>
              <a:t>Highly-reliable</a:t>
            </a:r>
            <a:endParaRPr dirty="0" sz="2056" lang="en-US"/>
          </a:p>
        </p:txBody>
      </p:sp>
      <p:sp>
        <p:nvSpPr>
          <p:cNvPr id="1048598" name="Text 13"/>
          <p:cNvSpPr/>
          <p:nvPr/>
        </p:nvSpPr>
        <p:spPr>
          <a:xfrm>
            <a:off x="4310182" y="2224044"/>
            <a:ext cx="6009918" cy="1492466"/>
          </a:xfrm>
          <a:prstGeom prst="rect"/>
          <a:noFill/>
        </p:spPr>
        <p:txBody>
          <a:bodyPr anchor="t" rtlCol="0" wrap="square"/>
          <a:p>
            <a:pPr algn="ctr" indent="0" marL="0">
              <a:lnSpc>
                <a:spcPts val="2960"/>
              </a:lnSpc>
              <a:buNone/>
            </a:pPr>
            <a:r>
              <a:rPr dirty="0" sz="1645" kern="0" lang="en-US" spc="-33">
                <a:solidFill>
                  <a:srgbClr val="272525"/>
                </a:solidFill>
                <a:latin typeface="Inter" pitchFamily="34" charset="0"/>
                <a:ea typeface="Inter" pitchFamily="34" charset="-122"/>
                <a:cs typeface="Inter" pitchFamily="34" charset="-120"/>
              </a:rPr>
              <a:t>Availability zones are isolated locations within a region that contain their own power, networking, and connectivity capabilities, which provides enterprises with high levels of uptime.</a:t>
            </a:r>
            <a:endParaRPr dirty="0" sz="1645" lang="en-US"/>
          </a:p>
        </p:txBody>
      </p:sp>
      <p:sp>
        <p:nvSpPr>
          <p:cNvPr id="1048599" name="Shape 14"/>
          <p:cNvSpPr/>
          <p:nvPr/>
        </p:nvSpPr>
        <p:spPr>
          <a:xfrm>
            <a:off x="10612517" y="4649360"/>
            <a:ext cx="41672" cy="725550"/>
          </a:xfrm>
          <a:prstGeom prst="rect"/>
          <a:solidFill>
            <a:srgbClr val="B5B7E3"/>
          </a:solidFill>
        </p:spPr>
      </p:sp>
      <p:sp>
        <p:nvSpPr>
          <p:cNvPr id="1048600" name="Shape 15"/>
          <p:cNvSpPr/>
          <p:nvPr/>
        </p:nvSpPr>
        <p:spPr>
          <a:xfrm>
            <a:off x="10398443" y="4416177"/>
            <a:ext cx="469821" cy="466366"/>
          </a:xfrm>
          <a:prstGeom prst="roundRect">
            <a:avLst>
              <a:gd name="adj" fmla="val 11764"/>
            </a:avLst>
          </a:prstGeom>
          <a:solidFill>
            <a:srgbClr val="DADBF1"/>
          </a:solidFill>
          <a:ln w="7620">
            <a:solidFill>
              <a:srgbClr val="B5B7E3"/>
            </a:solidFill>
            <a:prstDash val="solid"/>
          </a:ln>
        </p:spPr>
      </p:sp>
      <p:sp>
        <p:nvSpPr>
          <p:cNvPr id="1048601" name="Text 16"/>
          <p:cNvSpPr/>
          <p:nvPr/>
        </p:nvSpPr>
        <p:spPr>
          <a:xfrm>
            <a:off x="10532507" y="4447260"/>
            <a:ext cx="201573" cy="404200"/>
          </a:xfrm>
          <a:prstGeom prst="rect"/>
          <a:noFill/>
        </p:spPr>
        <p:txBody>
          <a:bodyPr anchor="t" rtlCol="0" wrap="none"/>
          <a:p>
            <a:pPr algn="ctr" indent="0" marL="0">
              <a:lnSpc>
                <a:spcPts val="3207"/>
              </a:lnSpc>
              <a:buNone/>
            </a:pPr>
            <a:r>
              <a:rPr b="1" dirty="0" sz="2467" kern="0" lang="en-US" spc="-33">
                <a:solidFill>
                  <a:srgbClr val="272525"/>
                </a:solidFill>
                <a:latin typeface="Inter" pitchFamily="34" charset="0"/>
                <a:ea typeface="Inter" pitchFamily="34" charset="-122"/>
                <a:cs typeface="Inter" pitchFamily="34" charset="-120"/>
              </a:rPr>
              <a:t>3</a:t>
            </a:r>
            <a:endParaRPr dirty="0" sz="2467" lang="en-US"/>
          </a:p>
        </p:txBody>
      </p:sp>
      <p:sp>
        <p:nvSpPr>
          <p:cNvPr id="1048602" name="Text 17"/>
          <p:cNvSpPr/>
          <p:nvPr/>
        </p:nvSpPr>
        <p:spPr>
          <a:xfrm>
            <a:off x="9589175" y="5582210"/>
            <a:ext cx="2088475" cy="336833"/>
          </a:xfrm>
          <a:prstGeom prst="rect"/>
          <a:noFill/>
        </p:spPr>
        <p:txBody>
          <a:bodyPr anchor="t" rtlCol="0" wrap="none"/>
          <a:p>
            <a:pPr algn="ctr" indent="0" marL="0">
              <a:lnSpc>
                <a:spcPts val="2672"/>
              </a:lnSpc>
              <a:buNone/>
            </a:pPr>
            <a:r>
              <a:rPr b="1" dirty="0" sz="2056" kern="0" lang="en-US" spc="-62">
                <a:solidFill>
                  <a:srgbClr val="272525"/>
                </a:solidFill>
                <a:latin typeface="Inter" pitchFamily="34" charset="0"/>
                <a:ea typeface="Inter" pitchFamily="34" charset="-122"/>
                <a:cs typeface="Inter" pitchFamily="34" charset="-120"/>
              </a:rPr>
              <a:t>Diverse services</a:t>
            </a:r>
            <a:endParaRPr dirty="0" sz="2056" lang="en-US"/>
          </a:p>
        </p:txBody>
      </p:sp>
      <p:sp>
        <p:nvSpPr>
          <p:cNvPr id="1048603" name="Text 18"/>
          <p:cNvSpPr/>
          <p:nvPr/>
        </p:nvSpPr>
        <p:spPr>
          <a:xfrm>
            <a:off x="7628453" y="6105543"/>
            <a:ext cx="6009918" cy="1492466"/>
          </a:xfrm>
          <a:prstGeom prst="rect"/>
          <a:noFill/>
        </p:spPr>
        <p:txBody>
          <a:bodyPr anchor="t" rtlCol="0" wrap="square"/>
          <a:p>
            <a:pPr algn="ctr" indent="0" marL="0">
              <a:lnSpc>
                <a:spcPts val="2960"/>
              </a:lnSpc>
              <a:buNone/>
            </a:pPr>
            <a:r>
              <a:rPr dirty="0" sz="1645" kern="0" lang="en-US" spc="-33">
                <a:solidFill>
                  <a:srgbClr val="272525"/>
                </a:solidFill>
                <a:latin typeface="Inter" pitchFamily="34" charset="0"/>
                <a:ea typeface="Inter" pitchFamily="34" charset="-122"/>
                <a:cs typeface="Inter" pitchFamily="34" charset="-120"/>
              </a:rPr>
              <a:t>With AWS, businesses can choose from over 200+ services such as storage, security, databases, machine learning, and more, which run across different availability zones to provide high resilience.  </a:t>
            </a:r>
            <a:endParaRPr dirty="0" sz="1645"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83" name=""/>
        <p:cNvGrpSpPr/>
        <p:nvPr/>
      </p:nvGrpSpPr>
      <p:grpSpPr>
        <a:xfrm>
          <a:off x="0" y="0"/>
          <a:ext cx="0" cy="0"/>
          <a:chOff x="0" y="0"/>
          <a:chExt cx="0" cy="0"/>
        </a:xfrm>
      </p:grpSpPr>
      <p:sp>
        <p:nvSpPr>
          <p:cNvPr id="1048885" name="Shape 0"/>
          <p:cNvSpPr/>
          <p:nvPr/>
        </p:nvSpPr>
        <p:spPr>
          <a:xfrm>
            <a:off x="0" y="0"/>
            <a:ext cx="14630400" cy="8169088"/>
          </a:xfrm>
          <a:prstGeom prst="rect"/>
          <a:solidFill>
            <a:srgbClr val="F6F4F4"/>
          </a:solidFill>
        </p:spPr>
      </p:sp>
      <p:sp>
        <p:nvSpPr>
          <p:cNvPr id="1048886" name="Shape 1"/>
          <p:cNvSpPr/>
          <p:nvPr/>
        </p:nvSpPr>
        <p:spPr>
          <a:xfrm>
            <a:off x="0" y="0"/>
            <a:ext cx="14630400" cy="8229600"/>
          </a:xfrm>
          <a:prstGeom prst="rect"/>
          <a:solidFill>
            <a:srgbClr val="FFFFFF"/>
          </a:solidFill>
          <a:ln w="7620">
            <a:solidFill>
              <a:srgbClr val="E5E0DF"/>
            </a:solidFill>
            <a:prstDash val="solid"/>
          </a:ln>
        </p:spPr>
      </p:sp>
      <p:pic>
        <p:nvPicPr>
          <p:cNvPr id="2097187" name="Image 0" descr="preencoded.png"/>
          <p:cNvPicPr>
            <a:picLocks noChangeAspect="1"/>
          </p:cNvPicPr>
          <p:nvPr/>
        </p:nvPicPr>
        <p:blipFill>
          <a:blip xmlns:r="http://schemas.openxmlformats.org/officeDocument/2006/relationships" r:embed="rId1"/>
          <a:stretch>
            <a:fillRect/>
          </a:stretch>
        </p:blipFill>
        <p:spPr>
          <a:xfrm>
            <a:off x="0" y="0"/>
            <a:ext cx="14630400" cy="8169088"/>
          </a:xfrm>
          <a:prstGeom prst="rect"/>
        </p:spPr>
      </p:pic>
      <p:sp>
        <p:nvSpPr>
          <p:cNvPr id="1048887" name="Shape 2"/>
          <p:cNvSpPr/>
          <p:nvPr/>
        </p:nvSpPr>
        <p:spPr>
          <a:xfrm>
            <a:off x="0" y="0"/>
            <a:ext cx="14630400" cy="8169088"/>
          </a:xfrm>
          <a:prstGeom prst="rect"/>
          <a:solidFill>
            <a:srgbClr val="FFFFFF">
              <a:alpha val="85000"/>
            </a:srgbClr>
          </a:solidFill>
        </p:spPr>
      </p:sp>
      <p:sp>
        <p:nvSpPr>
          <p:cNvPr id="1048888" name="Text 3"/>
          <p:cNvSpPr/>
          <p:nvPr/>
        </p:nvSpPr>
        <p:spPr>
          <a:xfrm>
            <a:off x="833199" y="2656726"/>
            <a:ext cx="9755743" cy="716804"/>
          </a:xfrm>
          <a:prstGeom prst="rect"/>
          <a:noFill/>
        </p:spPr>
        <p:txBody>
          <a:bodyPr anchor="t" rtlCol="0" wrap="non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Future Trends and Innovations in AWS</a:t>
            </a:r>
            <a:endParaRPr dirty="0" sz="4374" lang="en-US"/>
          </a:p>
        </p:txBody>
      </p:sp>
      <p:sp>
        <p:nvSpPr>
          <p:cNvPr id="1048889" name="Text 4"/>
          <p:cNvSpPr/>
          <p:nvPr/>
        </p:nvSpPr>
        <p:spPr>
          <a:xfrm>
            <a:off x="1188601" y="3704336"/>
            <a:ext cx="12608600" cy="396872"/>
          </a:xfrm>
          <a:prstGeom prst="rect"/>
          <a:noFill/>
        </p:spPr>
        <p:txBody>
          <a:bodyPr anchor="t" rtlCol="0" wrap="none"/>
          <a:p>
            <a:pPr algn="l" indent="-342900" marL="342900">
              <a:lnSpc>
                <a:spcPts val="3149"/>
              </a:lnSpc>
              <a:buSzPct val="100000"/>
              <a:buChar char="•"/>
            </a:pPr>
            <a:r>
              <a:rPr dirty="0" sz="1750" kern="0" lang="en-US" spc="-35">
                <a:solidFill>
                  <a:srgbClr val="272525"/>
                </a:solidFill>
                <a:latin typeface="Inter" pitchFamily="34" charset="0"/>
                <a:ea typeface="Inter" pitchFamily="34" charset="-122"/>
                <a:cs typeface="Inter" pitchFamily="34" charset="-120"/>
              </a:rPr>
              <a:t>Edge computing is poised to become one of AWS's biggest areas of growth. </a:t>
            </a:r>
            <a:endParaRPr dirty="0" sz="1750" lang="en-US"/>
          </a:p>
        </p:txBody>
      </p:sp>
      <p:sp>
        <p:nvSpPr>
          <p:cNvPr id="1048890" name="Text 5"/>
          <p:cNvSpPr/>
          <p:nvPr/>
        </p:nvSpPr>
        <p:spPr>
          <a:xfrm>
            <a:off x="1188601" y="4211477"/>
            <a:ext cx="12608600" cy="396872"/>
          </a:xfrm>
          <a:prstGeom prst="rect"/>
          <a:noFill/>
        </p:spPr>
        <p:txBody>
          <a:bodyPr anchor="t" rtlCol="0" wrap="none"/>
          <a:p>
            <a:pPr algn="l" indent="-342900" marL="342900">
              <a:lnSpc>
                <a:spcPts val="3149"/>
              </a:lnSpc>
              <a:buSzPct val="100000"/>
              <a:buChar char="•"/>
            </a:pPr>
            <a:r>
              <a:rPr dirty="0" sz="1750" kern="0" lang="en-US" spc="-35">
                <a:solidFill>
                  <a:srgbClr val="272525"/>
                </a:solidFill>
                <a:latin typeface="Inter" pitchFamily="34" charset="0"/>
                <a:ea typeface="Inter" pitchFamily="34" charset="-122"/>
                <a:cs typeface="Inter" pitchFamily="34" charset="-120"/>
              </a:rPr>
              <a:t>AWS plans to further integrate the machine learning and analytics services into its platform. </a:t>
            </a:r>
            <a:endParaRPr dirty="0" sz="1750" lang="en-US"/>
          </a:p>
        </p:txBody>
      </p:sp>
      <p:sp>
        <p:nvSpPr>
          <p:cNvPr id="1048891" name="Text 6"/>
          <p:cNvSpPr/>
          <p:nvPr/>
        </p:nvSpPr>
        <p:spPr>
          <a:xfrm>
            <a:off x="1188601" y="4718618"/>
            <a:ext cx="12608600" cy="793744"/>
          </a:xfrm>
          <a:prstGeom prst="rect"/>
          <a:noFill/>
        </p:spPr>
        <p:txBody>
          <a:bodyPr anchor="t" rtlCol="0" wrap="square"/>
          <a:p>
            <a:pPr algn="l" indent="-342900" marL="342900">
              <a:lnSpc>
                <a:spcPts val="3149"/>
              </a:lnSpc>
              <a:buSzPct val="100000"/>
              <a:buChar char="•"/>
            </a:pPr>
            <a:r>
              <a:rPr dirty="0" sz="1750" kern="0" lang="en-US" spc="-35">
                <a:solidFill>
                  <a:srgbClr val="272525"/>
                </a:solidFill>
                <a:latin typeface="Inter" pitchFamily="34" charset="0"/>
                <a:ea typeface="Inter" pitchFamily="34" charset="-122"/>
                <a:cs typeface="Inter" pitchFamily="34" charset="-120"/>
              </a:rPr>
              <a:t>Quantum computing: one of the most ambitious projects that AWS is working on. AWS plans to introduce a fully-managed quantum computing service in the future. </a:t>
            </a:r>
            <a:endParaRPr dirty="0" sz="1750"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86" name=""/>
        <p:cNvGrpSpPr/>
        <p:nvPr/>
      </p:nvGrpSpPr>
      <p:grpSpPr>
        <a:xfrm>
          <a:off x="0" y="0"/>
          <a:ext cx="0" cy="0"/>
          <a:chOff x="0" y="0"/>
          <a:chExt cx="0" cy="0"/>
        </a:xfrm>
      </p:grpSpPr>
      <p:sp>
        <p:nvSpPr>
          <p:cNvPr id="1048895" name="Shape 0"/>
          <p:cNvSpPr/>
          <p:nvPr/>
        </p:nvSpPr>
        <p:spPr>
          <a:xfrm>
            <a:off x="0" y="0"/>
            <a:ext cx="14630400" cy="8169088"/>
          </a:xfrm>
          <a:prstGeom prst="rect"/>
          <a:solidFill>
            <a:srgbClr val="F6F4F4"/>
          </a:solidFill>
        </p:spPr>
      </p:sp>
      <p:sp>
        <p:nvSpPr>
          <p:cNvPr id="1048896" name="Shape 1"/>
          <p:cNvSpPr/>
          <p:nvPr/>
        </p:nvSpPr>
        <p:spPr>
          <a:xfrm>
            <a:off x="0" y="0"/>
            <a:ext cx="14630400" cy="8229600"/>
          </a:xfrm>
          <a:prstGeom prst="rect"/>
          <a:solidFill>
            <a:srgbClr val="FFFFFF"/>
          </a:solidFill>
          <a:ln w="7620">
            <a:solidFill>
              <a:srgbClr val="E5E0DF"/>
            </a:solidFill>
            <a:prstDash val="solid"/>
          </a:ln>
        </p:spPr>
      </p:sp>
      <p:sp>
        <p:nvSpPr>
          <p:cNvPr id="1048897" name="Text 2"/>
          <p:cNvSpPr/>
          <p:nvPr/>
        </p:nvSpPr>
        <p:spPr>
          <a:xfrm>
            <a:off x="833199" y="3726083"/>
            <a:ext cx="6491526" cy="716804"/>
          </a:xfrm>
          <a:prstGeom prst="rect"/>
          <a:noFill/>
        </p:spPr>
        <p:txBody>
          <a:bodyPr anchor="t" rtlCol="0" wrap="non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                             THANK YOU</a:t>
            </a:r>
            <a:endParaRPr dirty="0" sz="4374"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32" name=""/>
        <p:cNvGrpSpPr/>
        <p:nvPr/>
      </p:nvGrpSpPr>
      <p:grpSpPr>
        <a:xfrm>
          <a:off x="0" y="0"/>
          <a:ext cx="0" cy="0"/>
          <a:chOff x="0" y="0"/>
          <a:chExt cx="0" cy="0"/>
        </a:xfrm>
      </p:grpSpPr>
      <p:sp>
        <p:nvSpPr>
          <p:cNvPr id="1048607" name="Shape 0"/>
          <p:cNvSpPr/>
          <p:nvPr/>
        </p:nvSpPr>
        <p:spPr>
          <a:xfrm>
            <a:off x="0" y="0"/>
            <a:ext cx="14630400" cy="8169088"/>
          </a:xfrm>
          <a:prstGeom prst="rect"/>
          <a:solidFill>
            <a:srgbClr val="F6F4F4"/>
          </a:solidFill>
        </p:spPr>
      </p:sp>
      <p:sp>
        <p:nvSpPr>
          <p:cNvPr id="1048608" name="Shape 1"/>
          <p:cNvSpPr/>
          <p:nvPr/>
        </p:nvSpPr>
        <p:spPr>
          <a:xfrm>
            <a:off x="0" y="0"/>
            <a:ext cx="14630400" cy="8229600"/>
          </a:xfrm>
          <a:prstGeom prst="rect"/>
          <a:solidFill>
            <a:srgbClr val="FFFFFF"/>
          </a:solidFill>
          <a:ln w="7620">
            <a:solidFill>
              <a:srgbClr val="E5E0DF"/>
            </a:solidFill>
            <a:prstDash val="solid"/>
          </a:ln>
        </p:spPr>
      </p:sp>
      <p:sp>
        <p:nvSpPr>
          <p:cNvPr id="1048609" name="Text 2"/>
          <p:cNvSpPr/>
          <p:nvPr/>
        </p:nvSpPr>
        <p:spPr>
          <a:xfrm>
            <a:off x="788670" y="949396"/>
            <a:ext cx="7863126" cy="678394"/>
          </a:xfrm>
          <a:prstGeom prst="rect"/>
          <a:noFill/>
        </p:spPr>
        <p:txBody>
          <a:bodyPr anchor="t" rtlCol="0" wrap="none"/>
          <a:p>
            <a:pPr indent="0" marL="0">
              <a:lnSpc>
                <a:spcPts val="5382"/>
              </a:lnSpc>
              <a:buNone/>
            </a:pPr>
            <a:r>
              <a:rPr b="1" dirty="0" sz="4140" kern="0" lang="en-US" spc="-124">
                <a:solidFill>
                  <a:srgbClr val="000000"/>
                </a:solidFill>
                <a:latin typeface="Inter" pitchFamily="34" charset="0"/>
                <a:ea typeface="Inter" pitchFamily="34" charset="-122"/>
                <a:cs typeface="Inter" pitchFamily="34" charset="-120"/>
              </a:rPr>
              <a:t>Key AWS Services and Offerings</a:t>
            </a:r>
            <a:endParaRPr dirty="0" sz="4140" lang="en-US"/>
          </a:p>
        </p:txBody>
      </p:sp>
      <p:sp>
        <p:nvSpPr>
          <p:cNvPr id="1048610" name="Shape 3"/>
          <p:cNvSpPr/>
          <p:nvPr/>
        </p:nvSpPr>
        <p:spPr>
          <a:xfrm>
            <a:off x="788670" y="2087065"/>
            <a:ext cx="4210883" cy="3213151"/>
          </a:xfrm>
          <a:prstGeom prst="roundRect">
            <a:avLst>
              <a:gd name="adj" fmla="val 1707"/>
            </a:avLst>
          </a:prstGeom>
          <a:solidFill>
            <a:srgbClr val="DADBF1"/>
          </a:solidFill>
          <a:ln w="7620">
            <a:solidFill>
              <a:srgbClr val="B5B7E3"/>
            </a:solidFill>
            <a:prstDash val="solid"/>
          </a:ln>
        </p:spPr>
      </p:sp>
      <p:sp>
        <p:nvSpPr>
          <p:cNvPr id="1048611" name="Text 4"/>
          <p:cNvSpPr/>
          <p:nvPr/>
        </p:nvSpPr>
        <p:spPr>
          <a:xfrm>
            <a:off x="1006554" y="2303347"/>
            <a:ext cx="2103120" cy="339197"/>
          </a:xfrm>
          <a:prstGeom prst="rect"/>
          <a:noFill/>
        </p:spPr>
        <p:txBody>
          <a:bodyPr anchor="t" rtlCol="0" wrap="none"/>
          <a:p>
            <a:pPr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EC2</a:t>
            </a:r>
            <a:endParaRPr dirty="0" sz="2070" lang="en-US"/>
          </a:p>
        </p:txBody>
      </p:sp>
      <p:sp>
        <p:nvSpPr>
          <p:cNvPr id="1048612" name="Text 5"/>
          <p:cNvSpPr/>
          <p:nvPr/>
        </p:nvSpPr>
        <p:spPr>
          <a:xfrm>
            <a:off x="1006554" y="2830343"/>
            <a:ext cx="3775115" cy="2253590"/>
          </a:xfrm>
          <a:prstGeom prst="rect"/>
          <a:noFill/>
        </p:spPr>
        <p:txBody>
          <a:bodyPr anchor="t" rtlCol="0" wrap="square"/>
          <a:p>
            <a:pPr indent="0" marL="0">
              <a:lnSpc>
                <a:spcPts val="2981"/>
              </a:lnSpc>
              <a:buNone/>
            </a:pPr>
            <a:r>
              <a:rPr dirty="0" sz="1656" kern="0" lang="en-US" spc="-33">
                <a:solidFill>
                  <a:srgbClr val="272525"/>
                </a:solidFill>
                <a:latin typeface="Inter" pitchFamily="34" charset="0"/>
                <a:ea typeface="Inter" pitchFamily="34" charset="-122"/>
                <a:cs typeface="Inter" pitchFamily="34" charset="-120"/>
              </a:rPr>
              <a:t>Amazon Elastic Compute Cloud (EC2) is a web service that provides scalable computing capacity in the cloud. Users can run applications in an environment that manages compute resources on behalf of the users.</a:t>
            </a:r>
            <a:endParaRPr dirty="0" sz="1656" lang="en-US"/>
          </a:p>
        </p:txBody>
      </p:sp>
      <p:sp>
        <p:nvSpPr>
          <p:cNvPr id="1048613" name="Shape 6"/>
          <p:cNvSpPr/>
          <p:nvPr/>
        </p:nvSpPr>
        <p:spPr>
          <a:xfrm>
            <a:off x="5209818" y="2087065"/>
            <a:ext cx="4210883" cy="3213151"/>
          </a:xfrm>
          <a:prstGeom prst="roundRect">
            <a:avLst>
              <a:gd name="adj" fmla="val 1707"/>
            </a:avLst>
          </a:prstGeom>
          <a:solidFill>
            <a:srgbClr val="DADBF1"/>
          </a:solidFill>
          <a:ln w="7620">
            <a:solidFill>
              <a:srgbClr val="B5B7E3"/>
            </a:solidFill>
            <a:prstDash val="solid"/>
          </a:ln>
        </p:spPr>
      </p:sp>
      <p:sp>
        <p:nvSpPr>
          <p:cNvPr id="1048614" name="Text 7"/>
          <p:cNvSpPr/>
          <p:nvPr/>
        </p:nvSpPr>
        <p:spPr>
          <a:xfrm>
            <a:off x="5427702" y="2303347"/>
            <a:ext cx="2103120" cy="339197"/>
          </a:xfrm>
          <a:prstGeom prst="rect"/>
          <a:noFill/>
        </p:spPr>
        <p:txBody>
          <a:bodyPr anchor="t" rtlCol="0" wrap="none"/>
          <a:p>
            <a:pPr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S3</a:t>
            </a:r>
            <a:endParaRPr dirty="0" sz="2070" lang="en-US"/>
          </a:p>
        </p:txBody>
      </p:sp>
      <p:sp>
        <p:nvSpPr>
          <p:cNvPr id="1048615" name="Text 8"/>
          <p:cNvSpPr/>
          <p:nvPr/>
        </p:nvSpPr>
        <p:spPr>
          <a:xfrm>
            <a:off x="5427702" y="2830343"/>
            <a:ext cx="3775115" cy="2253590"/>
          </a:xfrm>
          <a:prstGeom prst="rect"/>
          <a:noFill/>
        </p:spPr>
        <p:txBody>
          <a:bodyPr anchor="t" rtlCol="0" wrap="square"/>
          <a:p>
            <a:pPr indent="0" marL="0">
              <a:lnSpc>
                <a:spcPts val="2981"/>
              </a:lnSpc>
              <a:buNone/>
            </a:pPr>
            <a:r>
              <a:rPr dirty="0" sz="1656" kern="0" lang="en-US" spc="-33">
                <a:solidFill>
                  <a:srgbClr val="272525"/>
                </a:solidFill>
                <a:latin typeface="Inter" pitchFamily="34" charset="0"/>
                <a:ea typeface="Inter" pitchFamily="34" charset="-122"/>
                <a:cs typeface="Inter" pitchFamily="34" charset="-120"/>
              </a:rPr>
              <a:t>Amazon Simple Storage Service (S3) provides object storage in the cloud for applications. With S3, businesses can store and retrieve data from anywhere using HTTP or HTTPS protocols, in a secure, fast and cost-efficient manner.</a:t>
            </a:r>
            <a:endParaRPr dirty="0" sz="1656" lang="en-US"/>
          </a:p>
        </p:txBody>
      </p:sp>
      <p:sp>
        <p:nvSpPr>
          <p:cNvPr id="1048616" name="Shape 9"/>
          <p:cNvSpPr/>
          <p:nvPr/>
        </p:nvSpPr>
        <p:spPr>
          <a:xfrm>
            <a:off x="9630966" y="2087065"/>
            <a:ext cx="4210883" cy="3213151"/>
          </a:xfrm>
          <a:prstGeom prst="roundRect">
            <a:avLst>
              <a:gd name="adj" fmla="val 1707"/>
            </a:avLst>
          </a:prstGeom>
          <a:solidFill>
            <a:srgbClr val="DADBF1"/>
          </a:solidFill>
          <a:ln w="7620">
            <a:solidFill>
              <a:srgbClr val="B5B7E3"/>
            </a:solidFill>
            <a:prstDash val="solid"/>
          </a:ln>
        </p:spPr>
      </p:sp>
      <p:sp>
        <p:nvSpPr>
          <p:cNvPr id="1048617" name="Text 10"/>
          <p:cNvSpPr/>
          <p:nvPr/>
        </p:nvSpPr>
        <p:spPr>
          <a:xfrm>
            <a:off x="9848850" y="2303347"/>
            <a:ext cx="2103120" cy="339197"/>
          </a:xfrm>
          <a:prstGeom prst="rect"/>
          <a:noFill/>
        </p:spPr>
        <p:txBody>
          <a:bodyPr anchor="t" rtlCol="0" wrap="none"/>
          <a:p>
            <a:pPr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Lambda</a:t>
            </a:r>
            <a:endParaRPr dirty="0" sz="2070" lang="en-US"/>
          </a:p>
        </p:txBody>
      </p:sp>
      <p:sp>
        <p:nvSpPr>
          <p:cNvPr id="1048618" name="Text 11"/>
          <p:cNvSpPr/>
          <p:nvPr/>
        </p:nvSpPr>
        <p:spPr>
          <a:xfrm>
            <a:off x="9848850" y="2830343"/>
            <a:ext cx="3775115" cy="2253590"/>
          </a:xfrm>
          <a:prstGeom prst="rect"/>
          <a:noFill/>
        </p:spPr>
        <p:txBody>
          <a:bodyPr anchor="t" rtlCol="0" wrap="square"/>
          <a:p>
            <a:pPr indent="0" marL="0">
              <a:lnSpc>
                <a:spcPts val="2981"/>
              </a:lnSpc>
              <a:buNone/>
            </a:pPr>
            <a:r>
              <a:rPr dirty="0" sz="1656" kern="0" lang="en-US" spc="-33">
                <a:solidFill>
                  <a:srgbClr val="272525"/>
                </a:solidFill>
                <a:latin typeface="Inter" pitchFamily="34" charset="0"/>
                <a:ea typeface="Inter" pitchFamily="34" charset="-122"/>
                <a:cs typeface="Inter" pitchFamily="34" charset="-120"/>
              </a:rPr>
              <a:t>AWS Lambda lets users run code without provisioning or managing servers. It's a serverless compute service that runs code in response to events and automatically manages the compute resources.</a:t>
            </a:r>
            <a:endParaRPr dirty="0" sz="1656" lang="en-US"/>
          </a:p>
        </p:txBody>
      </p:sp>
      <p:sp>
        <p:nvSpPr>
          <p:cNvPr id="1048619" name="Shape 12"/>
          <p:cNvSpPr/>
          <p:nvPr/>
        </p:nvSpPr>
        <p:spPr>
          <a:xfrm>
            <a:off x="788670" y="5508934"/>
            <a:ext cx="13053060" cy="1710757"/>
          </a:xfrm>
          <a:prstGeom prst="roundRect">
            <a:avLst>
              <a:gd name="adj" fmla="val 3207"/>
            </a:avLst>
          </a:prstGeom>
          <a:solidFill>
            <a:srgbClr val="DADBF1"/>
          </a:solidFill>
          <a:ln w="7620">
            <a:solidFill>
              <a:srgbClr val="B5B7E3"/>
            </a:solidFill>
            <a:prstDash val="solid"/>
          </a:ln>
        </p:spPr>
      </p:sp>
      <p:sp>
        <p:nvSpPr>
          <p:cNvPr id="1048620" name="Text 13"/>
          <p:cNvSpPr/>
          <p:nvPr/>
        </p:nvSpPr>
        <p:spPr>
          <a:xfrm>
            <a:off x="1006554" y="5725217"/>
            <a:ext cx="2103120" cy="339197"/>
          </a:xfrm>
          <a:prstGeom prst="rect"/>
          <a:noFill/>
        </p:spPr>
        <p:txBody>
          <a:bodyPr anchor="t" rtlCol="0" wrap="none"/>
          <a:p>
            <a:pPr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RDS</a:t>
            </a:r>
            <a:endParaRPr dirty="0" sz="2070" lang="en-US"/>
          </a:p>
        </p:txBody>
      </p:sp>
      <p:sp>
        <p:nvSpPr>
          <p:cNvPr id="1048621" name="Text 14"/>
          <p:cNvSpPr/>
          <p:nvPr/>
        </p:nvSpPr>
        <p:spPr>
          <a:xfrm>
            <a:off x="1006554" y="6252213"/>
            <a:ext cx="12617291" cy="751197"/>
          </a:xfrm>
          <a:prstGeom prst="rect"/>
          <a:noFill/>
        </p:spPr>
        <p:txBody>
          <a:bodyPr anchor="t" rtlCol="0" wrap="square"/>
          <a:p>
            <a:pPr indent="0" marL="0">
              <a:lnSpc>
                <a:spcPts val="2981"/>
              </a:lnSpc>
              <a:buNone/>
            </a:pPr>
            <a:r>
              <a:rPr dirty="0" sz="1656" kern="0" lang="en-US" spc="-33">
                <a:solidFill>
                  <a:srgbClr val="272525"/>
                </a:solidFill>
                <a:latin typeface="Inter" pitchFamily="34" charset="0"/>
                <a:ea typeface="Inter" pitchFamily="34" charset="-122"/>
                <a:cs typeface="Inter" pitchFamily="34" charset="-120"/>
              </a:rPr>
              <a:t>Amazon Relational Database Service (RDS) helps users build, run and scale database applications. It’s a managed service that provides customers with access to the capabilities of MySQL, MariaDB, PostgreSQL, Oracle, and SQL Server databases.</a:t>
            </a:r>
            <a:endParaRPr dirty="0" sz="1656"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35" name=""/>
        <p:cNvGrpSpPr/>
        <p:nvPr/>
      </p:nvGrpSpPr>
      <p:grpSpPr>
        <a:xfrm>
          <a:off x="0" y="0"/>
          <a:ext cx="0" cy="0"/>
          <a:chOff x="0" y="0"/>
          <a:chExt cx="0" cy="0"/>
        </a:xfrm>
      </p:grpSpPr>
      <p:sp>
        <p:nvSpPr>
          <p:cNvPr id="1048625" name="Shape 0"/>
          <p:cNvSpPr/>
          <p:nvPr/>
        </p:nvSpPr>
        <p:spPr>
          <a:xfrm>
            <a:off x="0" y="0"/>
            <a:ext cx="14630400" cy="8169088"/>
          </a:xfrm>
          <a:prstGeom prst="rect"/>
          <a:solidFill>
            <a:srgbClr val="F6F4F4"/>
          </a:solidFill>
        </p:spPr>
      </p:sp>
      <p:sp>
        <p:nvSpPr>
          <p:cNvPr id="1048626" name="Shape 1"/>
          <p:cNvSpPr/>
          <p:nvPr/>
        </p:nvSpPr>
        <p:spPr>
          <a:xfrm>
            <a:off x="0" y="0"/>
            <a:ext cx="14630400" cy="8229600"/>
          </a:xfrm>
          <a:prstGeom prst="rect"/>
          <a:solidFill>
            <a:srgbClr val="FFFFFF"/>
          </a:solidFill>
          <a:ln w="7620">
            <a:solidFill>
              <a:srgbClr val="E5E0DF"/>
            </a:solidFill>
            <a:prstDash val="solid"/>
          </a:ln>
        </p:spPr>
      </p:sp>
      <p:sp>
        <p:nvSpPr>
          <p:cNvPr id="1048627" name="Text 2"/>
          <p:cNvSpPr/>
          <p:nvPr/>
        </p:nvSpPr>
        <p:spPr>
          <a:xfrm>
            <a:off x="788670" y="763488"/>
            <a:ext cx="9902071" cy="678394"/>
          </a:xfrm>
          <a:prstGeom prst="rect"/>
          <a:noFill/>
        </p:spPr>
        <p:txBody>
          <a:bodyPr anchor="t" rtlCol="0" wrap="none"/>
          <a:p>
            <a:pPr indent="0" marL="0">
              <a:lnSpc>
                <a:spcPts val="5382"/>
              </a:lnSpc>
              <a:buNone/>
            </a:pPr>
            <a:r>
              <a:rPr b="1" dirty="0" sz="4140" kern="0" lang="en-US" spc="-124">
                <a:solidFill>
                  <a:srgbClr val="000000"/>
                </a:solidFill>
                <a:latin typeface="Inter" pitchFamily="34" charset="0"/>
                <a:ea typeface="Inter" pitchFamily="34" charset="-122"/>
                <a:cs typeface="Inter" pitchFamily="34" charset="-120"/>
              </a:rPr>
              <a:t>AWS Security and Compliance Measures</a:t>
            </a:r>
            <a:endParaRPr dirty="0" sz="4140" lang="en-US"/>
          </a:p>
        </p:txBody>
      </p:sp>
      <p:sp>
        <p:nvSpPr>
          <p:cNvPr id="1048628" name="Shape 3"/>
          <p:cNvSpPr/>
          <p:nvPr/>
        </p:nvSpPr>
        <p:spPr>
          <a:xfrm>
            <a:off x="1083112" y="1901157"/>
            <a:ext cx="42029" cy="5504325"/>
          </a:xfrm>
          <a:prstGeom prst="rect"/>
          <a:solidFill>
            <a:srgbClr val="B5B7E3"/>
          </a:solidFill>
        </p:spPr>
      </p:sp>
      <p:sp>
        <p:nvSpPr>
          <p:cNvPr id="1048629" name="Shape 4"/>
          <p:cNvSpPr/>
          <p:nvPr/>
        </p:nvSpPr>
        <p:spPr>
          <a:xfrm>
            <a:off x="1340644" y="2310852"/>
            <a:ext cx="736044" cy="41720"/>
          </a:xfrm>
          <a:prstGeom prst="rect"/>
          <a:solidFill>
            <a:srgbClr val="B5B7E3"/>
          </a:solidFill>
        </p:spPr>
      </p:sp>
      <p:sp>
        <p:nvSpPr>
          <p:cNvPr id="1048630" name="Shape 5"/>
          <p:cNvSpPr/>
          <p:nvPr/>
        </p:nvSpPr>
        <p:spPr>
          <a:xfrm>
            <a:off x="867489" y="2096874"/>
            <a:ext cx="473154" cy="469675"/>
          </a:xfrm>
          <a:prstGeom prst="roundRect">
            <a:avLst>
              <a:gd name="adj" fmla="val 11681"/>
            </a:avLst>
          </a:prstGeom>
          <a:solidFill>
            <a:srgbClr val="DADBF1"/>
          </a:solidFill>
          <a:ln w="7620">
            <a:solidFill>
              <a:srgbClr val="B5B7E3"/>
            </a:solidFill>
            <a:prstDash val="solid"/>
          </a:ln>
        </p:spPr>
      </p:sp>
      <p:sp>
        <p:nvSpPr>
          <p:cNvPr id="1048631" name="Text 6"/>
          <p:cNvSpPr/>
          <p:nvPr/>
        </p:nvSpPr>
        <p:spPr>
          <a:xfrm>
            <a:off x="1029891" y="2128076"/>
            <a:ext cx="148233" cy="407154"/>
          </a:xfrm>
          <a:prstGeom prst="rect"/>
          <a:noFill/>
        </p:spPr>
        <p:txBody>
          <a:bodyPr anchor="t" rtlCol="0" wrap="none"/>
          <a:p>
            <a:pPr algn="ctr" indent="0" marL="0">
              <a:lnSpc>
                <a:spcPts val="3229"/>
              </a:lnSpc>
              <a:buNone/>
            </a:pPr>
            <a:r>
              <a:rPr b="1" dirty="0" sz="2484" kern="0" lang="en-US" spc="-33">
                <a:solidFill>
                  <a:srgbClr val="272525"/>
                </a:solidFill>
                <a:latin typeface="Inter" pitchFamily="34" charset="0"/>
                <a:ea typeface="Inter" pitchFamily="34" charset="-122"/>
                <a:cs typeface="Inter" pitchFamily="34" charset="-120"/>
              </a:rPr>
              <a:t>1</a:t>
            </a:r>
            <a:endParaRPr dirty="0" sz="2484" lang="en-US"/>
          </a:p>
        </p:txBody>
      </p:sp>
      <p:sp>
        <p:nvSpPr>
          <p:cNvPr id="1048632" name="Text 7"/>
          <p:cNvSpPr/>
          <p:nvPr/>
        </p:nvSpPr>
        <p:spPr>
          <a:xfrm>
            <a:off x="2260759" y="2109875"/>
            <a:ext cx="2103120" cy="339197"/>
          </a:xfrm>
          <a:prstGeom prst="rect"/>
          <a:noFill/>
        </p:spPr>
        <p:txBody>
          <a:bodyPr anchor="t" rtlCol="0" wrap="none"/>
          <a:p>
            <a:pPr algn="l"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Data security</a:t>
            </a:r>
            <a:endParaRPr dirty="0" sz="2070" lang="en-US"/>
          </a:p>
        </p:txBody>
      </p:sp>
      <p:sp>
        <p:nvSpPr>
          <p:cNvPr id="1048633" name="Text 8"/>
          <p:cNvSpPr/>
          <p:nvPr/>
        </p:nvSpPr>
        <p:spPr>
          <a:xfrm>
            <a:off x="2260759" y="2636871"/>
            <a:ext cx="11580971" cy="751197"/>
          </a:xfrm>
          <a:prstGeom prst="rect"/>
          <a:noFill/>
        </p:spPr>
        <p:txBody>
          <a:bodyPr anchor="t" rtlCol="0" wrap="square"/>
          <a:p>
            <a:pPr algn="l" indent="0" marL="0">
              <a:lnSpc>
                <a:spcPts val="2981"/>
              </a:lnSpc>
              <a:buNone/>
            </a:pPr>
            <a:r>
              <a:rPr dirty="0" sz="1656" kern="0" lang="en-US" spc="-33">
                <a:solidFill>
                  <a:srgbClr val="272525"/>
                </a:solidFill>
                <a:latin typeface="Inter" pitchFamily="34" charset="0"/>
                <a:ea typeface="Inter" pitchFamily="34" charset="-122"/>
                <a:cs typeface="Inter" pitchFamily="34" charset="-120"/>
              </a:rPr>
              <a:t>AWS allows customers to encrypt their data in transit and at rest to ensure maximum security. AWS follows security best practices and is compliant with many regulatory compliance frameworks such as PCI DSS, GDPR, HIPAA and ISO-27001.</a:t>
            </a:r>
            <a:endParaRPr dirty="0" sz="1656" lang="en-US"/>
          </a:p>
        </p:txBody>
      </p:sp>
      <p:sp>
        <p:nvSpPr>
          <p:cNvPr id="1048634" name="Shape 9"/>
          <p:cNvSpPr/>
          <p:nvPr/>
        </p:nvSpPr>
        <p:spPr>
          <a:xfrm>
            <a:off x="1340644" y="4215200"/>
            <a:ext cx="736044" cy="41720"/>
          </a:xfrm>
          <a:prstGeom prst="rect"/>
          <a:solidFill>
            <a:srgbClr val="B5B7E3"/>
          </a:solidFill>
        </p:spPr>
      </p:sp>
      <p:sp>
        <p:nvSpPr>
          <p:cNvPr id="1048635" name="Shape 10"/>
          <p:cNvSpPr/>
          <p:nvPr/>
        </p:nvSpPr>
        <p:spPr>
          <a:xfrm>
            <a:off x="867489" y="4001222"/>
            <a:ext cx="473154" cy="469675"/>
          </a:xfrm>
          <a:prstGeom prst="roundRect">
            <a:avLst>
              <a:gd name="adj" fmla="val 11681"/>
            </a:avLst>
          </a:prstGeom>
          <a:solidFill>
            <a:srgbClr val="DADBF1"/>
          </a:solidFill>
          <a:ln w="7620">
            <a:solidFill>
              <a:srgbClr val="B5B7E3"/>
            </a:solidFill>
            <a:prstDash val="solid"/>
          </a:ln>
        </p:spPr>
      </p:sp>
      <p:sp>
        <p:nvSpPr>
          <p:cNvPr id="1048636" name="Text 11"/>
          <p:cNvSpPr/>
          <p:nvPr/>
        </p:nvSpPr>
        <p:spPr>
          <a:xfrm>
            <a:off x="1007031" y="4032424"/>
            <a:ext cx="193953" cy="407154"/>
          </a:xfrm>
          <a:prstGeom prst="rect"/>
          <a:noFill/>
        </p:spPr>
        <p:txBody>
          <a:bodyPr anchor="t" rtlCol="0" wrap="none"/>
          <a:p>
            <a:pPr algn="ctr" indent="0" marL="0">
              <a:lnSpc>
                <a:spcPts val="3229"/>
              </a:lnSpc>
              <a:buNone/>
            </a:pPr>
            <a:r>
              <a:rPr b="1" dirty="0" sz="2484" kern="0" lang="en-US" spc="-33">
                <a:solidFill>
                  <a:srgbClr val="272525"/>
                </a:solidFill>
                <a:latin typeface="Inter" pitchFamily="34" charset="0"/>
                <a:ea typeface="Inter" pitchFamily="34" charset="-122"/>
                <a:cs typeface="Inter" pitchFamily="34" charset="-120"/>
              </a:rPr>
              <a:t>2</a:t>
            </a:r>
            <a:endParaRPr dirty="0" sz="2484" lang="en-US"/>
          </a:p>
        </p:txBody>
      </p:sp>
      <p:sp>
        <p:nvSpPr>
          <p:cNvPr id="1048637" name="Text 12"/>
          <p:cNvSpPr/>
          <p:nvPr/>
        </p:nvSpPr>
        <p:spPr>
          <a:xfrm>
            <a:off x="2260759" y="4014223"/>
            <a:ext cx="4045863" cy="339197"/>
          </a:xfrm>
          <a:prstGeom prst="rect"/>
          <a:noFill/>
        </p:spPr>
        <p:txBody>
          <a:bodyPr anchor="t" rtlCol="0" wrap="none"/>
          <a:p>
            <a:pPr algn="l"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Identity and Access Management</a:t>
            </a:r>
            <a:endParaRPr dirty="0" sz="2070" lang="en-US"/>
          </a:p>
        </p:txBody>
      </p:sp>
      <p:sp>
        <p:nvSpPr>
          <p:cNvPr id="1048638" name="Text 13"/>
          <p:cNvSpPr/>
          <p:nvPr/>
        </p:nvSpPr>
        <p:spPr>
          <a:xfrm>
            <a:off x="2260759" y="4541219"/>
            <a:ext cx="11580971" cy="751197"/>
          </a:xfrm>
          <a:prstGeom prst="rect"/>
          <a:noFill/>
        </p:spPr>
        <p:txBody>
          <a:bodyPr anchor="t" rtlCol="0" wrap="square"/>
          <a:p>
            <a:pPr algn="l" indent="0" marL="0">
              <a:lnSpc>
                <a:spcPts val="2981"/>
              </a:lnSpc>
              <a:buNone/>
            </a:pPr>
            <a:r>
              <a:rPr dirty="0" sz="1656" kern="0" lang="en-US" spc="-33">
                <a:solidFill>
                  <a:srgbClr val="272525"/>
                </a:solidFill>
                <a:latin typeface="Inter" pitchFamily="34" charset="0"/>
                <a:ea typeface="Inter" pitchFamily="34" charset="-122"/>
                <a:cs typeface="Inter" pitchFamily="34" charset="-120"/>
              </a:rPr>
              <a:t>With AWS Identity and Access Management (IAM), users can securely control access to their AWS resources by managing users, assigning permissions, and creating policies that grant or deny access to resources. </a:t>
            </a:r>
            <a:endParaRPr dirty="0" sz="1656" lang="en-US"/>
          </a:p>
        </p:txBody>
      </p:sp>
      <p:sp>
        <p:nvSpPr>
          <p:cNvPr id="1048639" name="Shape 14"/>
          <p:cNvSpPr/>
          <p:nvPr/>
        </p:nvSpPr>
        <p:spPr>
          <a:xfrm>
            <a:off x="1340644" y="6119548"/>
            <a:ext cx="736044" cy="41720"/>
          </a:xfrm>
          <a:prstGeom prst="rect"/>
          <a:solidFill>
            <a:srgbClr val="B5B7E3"/>
          </a:solidFill>
        </p:spPr>
      </p:sp>
      <p:sp>
        <p:nvSpPr>
          <p:cNvPr id="1048640" name="Shape 15"/>
          <p:cNvSpPr/>
          <p:nvPr/>
        </p:nvSpPr>
        <p:spPr>
          <a:xfrm>
            <a:off x="867489" y="5905570"/>
            <a:ext cx="473154" cy="469675"/>
          </a:xfrm>
          <a:prstGeom prst="roundRect">
            <a:avLst>
              <a:gd name="adj" fmla="val 11681"/>
            </a:avLst>
          </a:prstGeom>
          <a:solidFill>
            <a:srgbClr val="DADBF1"/>
          </a:solidFill>
          <a:ln w="7620">
            <a:solidFill>
              <a:srgbClr val="B5B7E3"/>
            </a:solidFill>
            <a:prstDash val="solid"/>
          </a:ln>
        </p:spPr>
      </p:sp>
      <p:sp>
        <p:nvSpPr>
          <p:cNvPr id="1048641" name="Text 16"/>
          <p:cNvSpPr/>
          <p:nvPr/>
        </p:nvSpPr>
        <p:spPr>
          <a:xfrm>
            <a:off x="1003221" y="5936771"/>
            <a:ext cx="201573" cy="407154"/>
          </a:xfrm>
          <a:prstGeom prst="rect"/>
          <a:noFill/>
        </p:spPr>
        <p:txBody>
          <a:bodyPr anchor="t" rtlCol="0" wrap="none"/>
          <a:p>
            <a:pPr algn="ctr" indent="0" marL="0">
              <a:lnSpc>
                <a:spcPts val="3229"/>
              </a:lnSpc>
              <a:buNone/>
            </a:pPr>
            <a:r>
              <a:rPr b="1" dirty="0" sz="2484" kern="0" lang="en-US" spc="-33">
                <a:solidFill>
                  <a:srgbClr val="272525"/>
                </a:solidFill>
                <a:latin typeface="Inter" pitchFamily="34" charset="0"/>
                <a:ea typeface="Inter" pitchFamily="34" charset="-122"/>
                <a:cs typeface="Inter" pitchFamily="34" charset="-120"/>
              </a:rPr>
              <a:t>3</a:t>
            </a:r>
            <a:endParaRPr dirty="0" sz="2484" lang="en-US"/>
          </a:p>
        </p:txBody>
      </p:sp>
      <p:sp>
        <p:nvSpPr>
          <p:cNvPr id="1048642" name="Text 17"/>
          <p:cNvSpPr/>
          <p:nvPr/>
        </p:nvSpPr>
        <p:spPr>
          <a:xfrm>
            <a:off x="2260759" y="5918571"/>
            <a:ext cx="3870365" cy="339197"/>
          </a:xfrm>
          <a:prstGeom prst="rect"/>
          <a:noFill/>
        </p:spPr>
        <p:txBody>
          <a:bodyPr anchor="t" rtlCol="0" wrap="none"/>
          <a:p>
            <a:pPr algn="l" indent="0" marL="0">
              <a:lnSpc>
                <a:spcPts val="2691"/>
              </a:lnSpc>
              <a:buNone/>
            </a:pPr>
            <a:r>
              <a:rPr b="1" dirty="0" sz="2070" kern="0" lang="en-US" spc="-62">
                <a:solidFill>
                  <a:srgbClr val="272525"/>
                </a:solidFill>
                <a:latin typeface="Inter" pitchFamily="34" charset="0"/>
                <a:ea typeface="Inter" pitchFamily="34" charset="-122"/>
                <a:cs typeface="Inter" pitchFamily="34" charset="-120"/>
              </a:rPr>
              <a:t>Threat detection and monitoring</a:t>
            </a:r>
            <a:endParaRPr dirty="0" sz="2070" lang="en-US"/>
          </a:p>
        </p:txBody>
      </p:sp>
      <p:sp>
        <p:nvSpPr>
          <p:cNvPr id="1048643" name="Text 18"/>
          <p:cNvSpPr/>
          <p:nvPr/>
        </p:nvSpPr>
        <p:spPr>
          <a:xfrm>
            <a:off x="2260759" y="6445567"/>
            <a:ext cx="11580971" cy="751197"/>
          </a:xfrm>
          <a:prstGeom prst="rect"/>
          <a:noFill/>
        </p:spPr>
        <p:txBody>
          <a:bodyPr anchor="t" rtlCol="0" wrap="square"/>
          <a:p>
            <a:pPr algn="l" indent="0" marL="0">
              <a:lnSpc>
                <a:spcPts val="2981"/>
              </a:lnSpc>
              <a:buNone/>
            </a:pPr>
            <a:r>
              <a:rPr dirty="0" sz="1656" kern="0" lang="en-US" spc="-33">
                <a:solidFill>
                  <a:srgbClr val="272525"/>
                </a:solidFill>
                <a:latin typeface="Inter" pitchFamily="34" charset="0"/>
                <a:ea typeface="Inter" pitchFamily="34" charset="-122"/>
                <a:cs typeface="Inter" pitchFamily="34" charset="-120"/>
              </a:rPr>
              <a:t>AWS provides continuous monitoring of accounts, services, and data to help mitigate security risks and threats. AWS also offers a number of security services to detect and protect against known threats and vulnerabilities.</a:t>
            </a:r>
            <a:endParaRPr dirty="0" sz="1656"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38" name=""/>
        <p:cNvGrpSpPr/>
        <p:nvPr/>
      </p:nvGrpSpPr>
      <p:grpSpPr>
        <a:xfrm>
          <a:off x="0" y="0"/>
          <a:ext cx="0" cy="0"/>
          <a:chOff x="0" y="0"/>
          <a:chExt cx="0" cy="0"/>
        </a:xfrm>
      </p:grpSpPr>
      <p:sp>
        <p:nvSpPr>
          <p:cNvPr id="1048647" name="Shape 0"/>
          <p:cNvSpPr/>
          <p:nvPr/>
        </p:nvSpPr>
        <p:spPr>
          <a:xfrm>
            <a:off x="0" y="0"/>
            <a:ext cx="14630400" cy="8169088"/>
          </a:xfrm>
          <a:prstGeom prst="rect"/>
          <a:solidFill>
            <a:srgbClr val="F6F4F4"/>
          </a:solidFill>
        </p:spPr>
      </p:sp>
      <p:sp>
        <p:nvSpPr>
          <p:cNvPr id="1048648" name="Shape 1"/>
          <p:cNvSpPr/>
          <p:nvPr/>
        </p:nvSpPr>
        <p:spPr>
          <a:xfrm>
            <a:off x="0" y="0"/>
            <a:ext cx="14630400" cy="8229600"/>
          </a:xfrm>
          <a:prstGeom prst="rect"/>
          <a:solidFill>
            <a:srgbClr val="FFFFFF"/>
          </a:solidFill>
          <a:ln w="7620">
            <a:solidFill>
              <a:srgbClr val="E5E0DF"/>
            </a:solidFill>
            <a:prstDash val="solid"/>
          </a:ln>
        </p:spPr>
      </p:sp>
      <p:sp>
        <p:nvSpPr>
          <p:cNvPr id="1048649" name="Text 2"/>
          <p:cNvSpPr/>
          <p:nvPr/>
        </p:nvSpPr>
        <p:spPr>
          <a:xfrm>
            <a:off x="833199" y="817736"/>
            <a:ext cx="9987677" cy="716804"/>
          </a:xfrm>
          <a:prstGeom prst="rect"/>
          <a:noFill/>
        </p:spPr>
        <p:txBody>
          <a:bodyPr anchor="t" rtlCol="0" wrap="non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AWS Elasticity and Scalability Features</a:t>
            </a:r>
            <a:endParaRPr dirty="0" sz="4374" lang="en-US"/>
          </a:p>
        </p:txBody>
      </p:sp>
      <p:pic>
        <p:nvPicPr>
          <p:cNvPr id="2097157" name="Image 0" descr="preencoded.png"/>
          <p:cNvPicPr>
            <a:picLocks noChangeAspect="1"/>
          </p:cNvPicPr>
          <p:nvPr/>
        </p:nvPicPr>
        <p:blipFill>
          <a:blip xmlns:r="http://schemas.openxmlformats.org/officeDocument/2006/relationships" r:embed="rId1"/>
          <a:stretch>
            <a:fillRect/>
          </a:stretch>
        </p:blipFill>
        <p:spPr>
          <a:xfrm>
            <a:off x="833199" y="2019698"/>
            <a:ext cx="4099084" cy="2514784"/>
          </a:xfrm>
          <a:prstGeom prst="rect"/>
        </p:spPr>
      </p:pic>
      <p:sp>
        <p:nvSpPr>
          <p:cNvPr id="1048650" name="Text 3"/>
          <p:cNvSpPr/>
          <p:nvPr/>
        </p:nvSpPr>
        <p:spPr>
          <a:xfrm>
            <a:off x="833199" y="4810094"/>
            <a:ext cx="2666643" cy="358343"/>
          </a:xfrm>
          <a:prstGeom prst="rect"/>
          <a:noFill/>
        </p:spPr>
        <p:txBody>
          <a:bodyPr anchor="t" rtlCol="0" wrap="none"/>
          <a:p>
            <a:pPr algn="l" indent="0" marL="0">
              <a:lnSpc>
                <a:spcPts val="2843"/>
              </a:lnSpc>
              <a:buNone/>
            </a:pPr>
            <a:r>
              <a:rPr b="1" dirty="0" sz="2187" kern="0" lang="en-US" spc="-66">
                <a:solidFill>
                  <a:srgbClr val="000000"/>
                </a:solidFill>
                <a:latin typeface="Inter" pitchFamily="34" charset="0"/>
                <a:ea typeface="Inter" pitchFamily="34" charset="-122"/>
                <a:cs typeface="Inter" pitchFamily="34" charset="-120"/>
              </a:rPr>
              <a:t>Elastic infrastructure</a:t>
            </a:r>
            <a:endParaRPr dirty="0" sz="2187" lang="en-US"/>
          </a:p>
        </p:txBody>
      </p:sp>
      <p:sp>
        <p:nvSpPr>
          <p:cNvPr id="1048651" name="Text 4"/>
          <p:cNvSpPr/>
          <p:nvPr/>
        </p:nvSpPr>
        <p:spPr>
          <a:xfrm>
            <a:off x="833199" y="5366874"/>
            <a:ext cx="4099084" cy="1984360"/>
          </a:xfrm>
          <a:prstGeom prst="rect"/>
          <a:noFill/>
        </p:spPr>
        <p:txBody>
          <a:bodyPr anchor="t" rtlCol="0" wrap="square"/>
          <a:p>
            <a:pPr algn="l"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offers instant scalability, meaning users can easily add or remove computing resources based on demand to accommodate fluctuations in traffic or business needs.</a:t>
            </a:r>
            <a:endParaRPr dirty="0" sz="1750" lang="en-US"/>
          </a:p>
        </p:txBody>
      </p:sp>
      <p:pic>
        <p:nvPicPr>
          <p:cNvPr id="2097158" name="Image 1" descr="preencoded.png"/>
          <p:cNvPicPr>
            <a:picLocks noChangeAspect="1"/>
          </p:cNvPicPr>
          <p:nvPr/>
        </p:nvPicPr>
        <p:blipFill>
          <a:blip xmlns:r="http://schemas.openxmlformats.org/officeDocument/2006/relationships" r:embed="rId2"/>
          <a:stretch>
            <a:fillRect/>
          </a:stretch>
        </p:blipFill>
        <p:spPr>
          <a:xfrm>
            <a:off x="5265539" y="2019698"/>
            <a:ext cx="4099203" cy="2514784"/>
          </a:xfrm>
          <a:prstGeom prst="rect"/>
        </p:spPr>
      </p:pic>
      <p:sp>
        <p:nvSpPr>
          <p:cNvPr id="1048652" name="Text 5"/>
          <p:cNvSpPr/>
          <p:nvPr/>
        </p:nvSpPr>
        <p:spPr>
          <a:xfrm>
            <a:off x="5265539" y="4810094"/>
            <a:ext cx="2296120" cy="358343"/>
          </a:xfrm>
          <a:prstGeom prst="rect"/>
          <a:noFill/>
        </p:spPr>
        <p:txBody>
          <a:bodyPr anchor="t" rtlCol="0" wrap="none"/>
          <a:p>
            <a:pPr algn="l" indent="0" marL="0">
              <a:lnSpc>
                <a:spcPts val="2843"/>
              </a:lnSpc>
              <a:buNone/>
            </a:pPr>
            <a:r>
              <a:rPr b="1" dirty="0" sz="2187" kern="0" lang="en-US" spc="-66">
                <a:solidFill>
                  <a:srgbClr val="000000"/>
                </a:solidFill>
                <a:latin typeface="Inter" pitchFamily="34" charset="0"/>
                <a:ea typeface="Inter" pitchFamily="34" charset="-122"/>
                <a:cs typeface="Inter" pitchFamily="34" charset="-120"/>
              </a:rPr>
              <a:t>Horizontal scaling</a:t>
            </a:r>
            <a:endParaRPr dirty="0" sz="2187" lang="en-US"/>
          </a:p>
        </p:txBody>
      </p:sp>
      <p:sp>
        <p:nvSpPr>
          <p:cNvPr id="1048653" name="Text 6"/>
          <p:cNvSpPr/>
          <p:nvPr/>
        </p:nvSpPr>
        <p:spPr>
          <a:xfrm>
            <a:off x="5265539" y="5366874"/>
            <a:ext cx="4099203" cy="1984360"/>
          </a:xfrm>
          <a:prstGeom prst="rect"/>
          <a:noFill/>
        </p:spPr>
        <p:txBody>
          <a:bodyPr anchor="t" rtlCol="0" wrap="square"/>
          <a:p>
            <a:pPr algn="l"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lets users scale out horizontally, distributing incoming traffic across multiple instances, allowing the system to handle increases in traffic without decreasing performance. </a:t>
            </a:r>
            <a:endParaRPr dirty="0" sz="1750" lang="en-US"/>
          </a:p>
        </p:txBody>
      </p:sp>
      <p:pic>
        <p:nvPicPr>
          <p:cNvPr id="2097159" name="Image 2" descr="preencoded.png"/>
          <p:cNvPicPr>
            <a:picLocks noChangeAspect="1"/>
          </p:cNvPicPr>
          <p:nvPr/>
        </p:nvPicPr>
        <p:blipFill>
          <a:blip xmlns:r="http://schemas.openxmlformats.org/officeDocument/2006/relationships" r:embed="rId3"/>
          <a:stretch>
            <a:fillRect/>
          </a:stretch>
        </p:blipFill>
        <p:spPr>
          <a:xfrm>
            <a:off x="9697998" y="2019698"/>
            <a:ext cx="4099203" cy="2514784"/>
          </a:xfrm>
          <a:prstGeom prst="rect"/>
        </p:spPr>
      </p:pic>
      <p:sp>
        <p:nvSpPr>
          <p:cNvPr id="1048654" name="Text 7"/>
          <p:cNvSpPr/>
          <p:nvPr/>
        </p:nvSpPr>
        <p:spPr>
          <a:xfrm>
            <a:off x="9697998" y="4810094"/>
            <a:ext cx="2221944" cy="358343"/>
          </a:xfrm>
          <a:prstGeom prst="rect"/>
          <a:noFill/>
        </p:spPr>
        <p:txBody>
          <a:bodyPr anchor="t" rtlCol="0" wrap="none"/>
          <a:p>
            <a:pPr algn="l" indent="0" marL="0">
              <a:lnSpc>
                <a:spcPts val="2843"/>
              </a:lnSpc>
              <a:buNone/>
            </a:pPr>
            <a:r>
              <a:rPr b="1" dirty="0" sz="2187" kern="0" lang="en-US" spc="-66">
                <a:solidFill>
                  <a:srgbClr val="000000"/>
                </a:solidFill>
                <a:latin typeface="Inter" pitchFamily="34" charset="0"/>
                <a:ea typeface="Inter" pitchFamily="34" charset="-122"/>
                <a:cs typeface="Inter" pitchFamily="34" charset="-120"/>
              </a:rPr>
              <a:t>Vertical scaling</a:t>
            </a:r>
            <a:endParaRPr dirty="0" sz="2187" lang="en-US"/>
          </a:p>
        </p:txBody>
      </p:sp>
      <p:sp>
        <p:nvSpPr>
          <p:cNvPr id="1048655" name="Text 8"/>
          <p:cNvSpPr/>
          <p:nvPr/>
        </p:nvSpPr>
        <p:spPr>
          <a:xfrm>
            <a:off x="9697998" y="5366874"/>
            <a:ext cx="4099203" cy="1984360"/>
          </a:xfrm>
          <a:prstGeom prst="rect"/>
          <a:noFill/>
        </p:spPr>
        <p:txBody>
          <a:bodyPr anchor="t" rtlCol="0" wrap="square"/>
          <a:p>
            <a:pPr algn="l" indent="0" marL="0">
              <a:lnSpc>
                <a:spcPts val="3149"/>
              </a:lnSpc>
              <a:buNone/>
            </a:pPr>
            <a:r>
              <a:rPr dirty="0" sz="1750" kern="0" lang="en-US" spc="-35">
                <a:solidFill>
                  <a:srgbClr val="272525"/>
                </a:solidFill>
                <a:latin typeface="Inter" pitchFamily="34" charset="0"/>
                <a:ea typeface="Inter" pitchFamily="34" charset="-122"/>
                <a:cs typeface="Inter" pitchFamily="34" charset="-120"/>
              </a:rPr>
              <a:t>Vertical scaling enables customers to increase the capacity of an instance by increasing its power, or size. AWS allows users to upgrade an instance’s CPU, memory and storage capacity on the fly.</a:t>
            </a:r>
            <a:endParaRPr dirty="0" sz="1750"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41" name=""/>
        <p:cNvGrpSpPr/>
        <p:nvPr/>
      </p:nvGrpSpPr>
      <p:grpSpPr>
        <a:xfrm>
          <a:off x="0" y="0"/>
          <a:ext cx="0" cy="0"/>
          <a:chOff x="0" y="0"/>
          <a:chExt cx="0" cy="0"/>
        </a:xfrm>
      </p:grpSpPr>
      <p:sp>
        <p:nvSpPr>
          <p:cNvPr id="1048659" name="Shape 0"/>
          <p:cNvSpPr/>
          <p:nvPr/>
        </p:nvSpPr>
        <p:spPr>
          <a:xfrm>
            <a:off x="0" y="0"/>
            <a:ext cx="14630400" cy="8169088"/>
          </a:xfrm>
          <a:prstGeom prst="rect"/>
          <a:solidFill>
            <a:srgbClr val="F6F4F4"/>
          </a:solidFill>
        </p:spPr>
      </p:sp>
      <p:sp>
        <p:nvSpPr>
          <p:cNvPr id="1048660" name="Shape 1"/>
          <p:cNvSpPr/>
          <p:nvPr/>
        </p:nvSpPr>
        <p:spPr>
          <a:xfrm>
            <a:off x="0" y="0"/>
            <a:ext cx="14630400" cy="8229600"/>
          </a:xfrm>
          <a:prstGeom prst="rect"/>
          <a:solidFill>
            <a:srgbClr val="FFFFFF"/>
          </a:solidFill>
          <a:ln w="7620">
            <a:solidFill>
              <a:srgbClr val="E5E0DF"/>
            </a:solidFill>
            <a:prstDash val="solid"/>
          </a:ln>
        </p:spPr>
      </p:sp>
      <p:pic>
        <p:nvPicPr>
          <p:cNvPr id="2097161" name="Image 0" descr="preencoded.png"/>
          <p:cNvPicPr>
            <a:picLocks noChangeAspect="1"/>
          </p:cNvPicPr>
          <p:nvPr/>
        </p:nvPicPr>
        <p:blipFill>
          <a:blip xmlns:r="http://schemas.openxmlformats.org/officeDocument/2006/relationships" r:embed="rId1"/>
          <a:stretch>
            <a:fillRect/>
          </a:stretch>
        </p:blipFill>
        <p:spPr>
          <a:xfrm>
            <a:off x="0" y="0"/>
            <a:ext cx="14630400" cy="8169088"/>
          </a:xfrm>
          <a:prstGeom prst="rect"/>
        </p:spPr>
      </p:pic>
      <p:sp>
        <p:nvSpPr>
          <p:cNvPr id="1048661" name="Shape 2"/>
          <p:cNvSpPr/>
          <p:nvPr/>
        </p:nvSpPr>
        <p:spPr>
          <a:xfrm>
            <a:off x="0" y="0"/>
            <a:ext cx="14630400" cy="8169088"/>
          </a:xfrm>
          <a:prstGeom prst="rect"/>
          <a:solidFill>
            <a:srgbClr val="FFFFFF">
              <a:alpha val="85000"/>
            </a:srgbClr>
          </a:solidFill>
        </p:spPr>
      </p:sp>
      <p:sp>
        <p:nvSpPr>
          <p:cNvPr id="1048662" name="Text 3"/>
          <p:cNvSpPr/>
          <p:nvPr/>
        </p:nvSpPr>
        <p:spPr>
          <a:xfrm>
            <a:off x="833199" y="1755432"/>
            <a:ext cx="11826002" cy="716804"/>
          </a:xfrm>
          <a:prstGeom prst="rect"/>
          <a:noFill/>
        </p:spPr>
        <p:txBody>
          <a:bodyPr anchor="t" rtlCol="0" wrap="non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Cost Optimization and Pricing Models on AWS</a:t>
            </a:r>
            <a:endParaRPr dirty="0" sz="4374" lang="en-US"/>
          </a:p>
        </p:txBody>
      </p:sp>
      <p:sp>
        <p:nvSpPr>
          <p:cNvPr id="1048663" name="Shape 4"/>
          <p:cNvSpPr/>
          <p:nvPr/>
        </p:nvSpPr>
        <p:spPr>
          <a:xfrm>
            <a:off x="833199" y="3009751"/>
            <a:ext cx="499943" cy="496267"/>
          </a:xfrm>
          <a:prstGeom prst="roundRect">
            <a:avLst>
              <a:gd name="adj" fmla="val 11055"/>
            </a:avLst>
          </a:prstGeom>
          <a:solidFill>
            <a:srgbClr val="DADBF1"/>
          </a:solidFill>
          <a:ln w="7620">
            <a:solidFill>
              <a:srgbClr val="B5B7E3"/>
            </a:solidFill>
            <a:prstDash val="solid"/>
          </a:ln>
        </p:spPr>
      </p:sp>
      <p:sp>
        <p:nvSpPr>
          <p:cNvPr id="1048664" name="Text 5"/>
          <p:cNvSpPr/>
          <p:nvPr/>
        </p:nvSpPr>
        <p:spPr>
          <a:xfrm>
            <a:off x="1001554" y="3042844"/>
            <a:ext cx="163235" cy="429964"/>
          </a:xfrm>
          <a:prstGeom prst="rect"/>
          <a:noFill/>
        </p:spPr>
        <p:txBody>
          <a:bodyPr anchor="t" rtlCol="0" wrap="none"/>
          <a:p>
            <a:pPr algn="ctr" indent="0" marL="0">
              <a:lnSpc>
                <a:spcPts val="3412"/>
              </a:lnSpc>
              <a:buNone/>
            </a:pPr>
            <a:r>
              <a:rPr b="1" dirty="0" sz="2624" kern="0" lang="en-US" spc="-35">
                <a:solidFill>
                  <a:srgbClr val="272525"/>
                </a:solidFill>
                <a:latin typeface="Inter" pitchFamily="34" charset="0"/>
                <a:ea typeface="Inter" pitchFamily="34" charset="-122"/>
                <a:cs typeface="Inter" pitchFamily="34" charset="-120"/>
              </a:rPr>
              <a:t>1</a:t>
            </a:r>
            <a:endParaRPr dirty="0" sz="2624" lang="en-US"/>
          </a:p>
        </p:txBody>
      </p:sp>
      <p:sp>
        <p:nvSpPr>
          <p:cNvPr id="1048665" name="Text 6"/>
          <p:cNvSpPr/>
          <p:nvPr/>
        </p:nvSpPr>
        <p:spPr>
          <a:xfrm>
            <a:off x="1555313" y="3078654"/>
            <a:ext cx="2221944"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Pay per use</a:t>
            </a:r>
            <a:endParaRPr dirty="0" sz="2187" lang="en-US"/>
          </a:p>
        </p:txBody>
      </p:sp>
      <p:sp>
        <p:nvSpPr>
          <p:cNvPr id="1048666" name="Text 7"/>
          <p:cNvSpPr/>
          <p:nvPr/>
        </p:nvSpPr>
        <p:spPr>
          <a:xfrm>
            <a:off x="1555313" y="3635433"/>
            <a:ext cx="3451146" cy="1984360"/>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AWS's pay-per-use model allows businesses to achieve cost savings by only paying for the actual compute and storage resources used. </a:t>
            </a:r>
            <a:endParaRPr dirty="0" sz="1750" lang="en-US"/>
          </a:p>
        </p:txBody>
      </p:sp>
      <p:sp>
        <p:nvSpPr>
          <p:cNvPr id="1048667" name="Shape 8"/>
          <p:cNvSpPr/>
          <p:nvPr/>
        </p:nvSpPr>
        <p:spPr>
          <a:xfrm>
            <a:off x="5228630" y="3009751"/>
            <a:ext cx="499943" cy="496267"/>
          </a:xfrm>
          <a:prstGeom prst="roundRect">
            <a:avLst>
              <a:gd name="adj" fmla="val 11055"/>
            </a:avLst>
          </a:prstGeom>
          <a:solidFill>
            <a:srgbClr val="DADBF1"/>
          </a:solidFill>
          <a:ln w="7620">
            <a:solidFill>
              <a:srgbClr val="B5B7E3"/>
            </a:solidFill>
            <a:prstDash val="solid"/>
          </a:ln>
        </p:spPr>
      </p:sp>
      <p:sp>
        <p:nvSpPr>
          <p:cNvPr id="1048668" name="Text 9"/>
          <p:cNvSpPr/>
          <p:nvPr/>
        </p:nvSpPr>
        <p:spPr>
          <a:xfrm>
            <a:off x="5377934" y="3042844"/>
            <a:ext cx="201335" cy="429964"/>
          </a:xfrm>
          <a:prstGeom prst="rect"/>
          <a:noFill/>
        </p:spPr>
        <p:txBody>
          <a:bodyPr anchor="t" rtlCol="0" wrap="none"/>
          <a:p>
            <a:pPr algn="ctr" indent="0" marL="0">
              <a:lnSpc>
                <a:spcPts val="3412"/>
              </a:lnSpc>
              <a:buNone/>
            </a:pPr>
            <a:r>
              <a:rPr b="1" dirty="0" sz="2624" kern="0" lang="en-US" spc="-35">
                <a:solidFill>
                  <a:srgbClr val="272525"/>
                </a:solidFill>
                <a:latin typeface="Inter" pitchFamily="34" charset="0"/>
                <a:ea typeface="Inter" pitchFamily="34" charset="-122"/>
                <a:cs typeface="Inter" pitchFamily="34" charset="-120"/>
              </a:rPr>
              <a:t>2</a:t>
            </a:r>
            <a:endParaRPr dirty="0" sz="2624" lang="en-US"/>
          </a:p>
        </p:txBody>
      </p:sp>
      <p:sp>
        <p:nvSpPr>
          <p:cNvPr id="1048669" name="Text 10"/>
          <p:cNvSpPr/>
          <p:nvPr/>
        </p:nvSpPr>
        <p:spPr>
          <a:xfrm>
            <a:off x="5950744" y="3078654"/>
            <a:ext cx="2955488"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Cost optimization tools</a:t>
            </a:r>
            <a:endParaRPr dirty="0" sz="2187" lang="en-US"/>
          </a:p>
        </p:txBody>
      </p:sp>
      <p:sp>
        <p:nvSpPr>
          <p:cNvPr id="1048670" name="Text 11"/>
          <p:cNvSpPr/>
          <p:nvPr/>
        </p:nvSpPr>
        <p:spPr>
          <a:xfrm>
            <a:off x="5950744" y="3635433"/>
            <a:ext cx="3451146" cy="1984360"/>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AWS offers several tools such as AWS Cost Explorer, AWS Budgets, and AWS Optimizer to help users make informed decisions about spending and cost management.</a:t>
            </a:r>
            <a:endParaRPr dirty="0" sz="1750" lang="en-US"/>
          </a:p>
        </p:txBody>
      </p:sp>
      <p:sp>
        <p:nvSpPr>
          <p:cNvPr id="1048671" name="Shape 12"/>
          <p:cNvSpPr/>
          <p:nvPr/>
        </p:nvSpPr>
        <p:spPr>
          <a:xfrm>
            <a:off x="9624060" y="3009751"/>
            <a:ext cx="499943" cy="496267"/>
          </a:xfrm>
          <a:prstGeom prst="roundRect">
            <a:avLst>
              <a:gd name="adj" fmla="val 11055"/>
            </a:avLst>
          </a:prstGeom>
          <a:solidFill>
            <a:srgbClr val="DADBF1"/>
          </a:solidFill>
          <a:ln w="7620">
            <a:solidFill>
              <a:srgbClr val="B5B7E3"/>
            </a:solidFill>
            <a:prstDash val="solid"/>
          </a:ln>
        </p:spPr>
      </p:sp>
      <p:sp>
        <p:nvSpPr>
          <p:cNvPr id="1048672" name="Text 13"/>
          <p:cNvSpPr/>
          <p:nvPr/>
        </p:nvSpPr>
        <p:spPr>
          <a:xfrm>
            <a:off x="9769554" y="3042844"/>
            <a:ext cx="208955" cy="429964"/>
          </a:xfrm>
          <a:prstGeom prst="rect"/>
          <a:noFill/>
        </p:spPr>
        <p:txBody>
          <a:bodyPr anchor="t" rtlCol="0" wrap="none"/>
          <a:p>
            <a:pPr algn="ctr" indent="0" marL="0">
              <a:lnSpc>
                <a:spcPts val="3412"/>
              </a:lnSpc>
              <a:buNone/>
            </a:pPr>
            <a:r>
              <a:rPr b="1" dirty="0" sz="2624" kern="0" lang="en-US" spc="-35">
                <a:solidFill>
                  <a:srgbClr val="272525"/>
                </a:solidFill>
                <a:latin typeface="Inter" pitchFamily="34" charset="0"/>
                <a:ea typeface="Inter" pitchFamily="34" charset="-122"/>
                <a:cs typeface="Inter" pitchFamily="34" charset="-120"/>
              </a:rPr>
              <a:t>3</a:t>
            </a:r>
            <a:endParaRPr dirty="0" sz="2624" lang="en-US"/>
          </a:p>
        </p:txBody>
      </p:sp>
      <p:sp>
        <p:nvSpPr>
          <p:cNvPr id="1048673" name="Text 14"/>
          <p:cNvSpPr/>
          <p:nvPr/>
        </p:nvSpPr>
        <p:spPr>
          <a:xfrm>
            <a:off x="10346174" y="3078654"/>
            <a:ext cx="2517100"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Reserved instances</a:t>
            </a:r>
            <a:endParaRPr dirty="0" sz="2187" lang="en-US"/>
          </a:p>
        </p:txBody>
      </p:sp>
      <p:sp>
        <p:nvSpPr>
          <p:cNvPr id="1048674" name="Text 15"/>
          <p:cNvSpPr/>
          <p:nvPr/>
        </p:nvSpPr>
        <p:spPr>
          <a:xfrm>
            <a:off x="10346174" y="3635433"/>
            <a:ext cx="3451146" cy="2778105"/>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Reserved instances lead to significant savings compared to the on-demand prices. Users can plan ahead and purchase "reserved instances" for a period of 1-3 years to avail discounts of up to 75%. </a:t>
            </a:r>
            <a:endParaRPr dirty="0" sz="175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44" name=""/>
        <p:cNvGrpSpPr/>
        <p:nvPr/>
      </p:nvGrpSpPr>
      <p:grpSpPr>
        <a:xfrm>
          <a:off x="0" y="0"/>
          <a:ext cx="0" cy="0"/>
          <a:chOff x="0" y="0"/>
          <a:chExt cx="0" cy="0"/>
        </a:xfrm>
      </p:grpSpPr>
      <p:sp>
        <p:nvSpPr>
          <p:cNvPr id="1048678" name="Shape 0"/>
          <p:cNvSpPr/>
          <p:nvPr/>
        </p:nvSpPr>
        <p:spPr>
          <a:xfrm>
            <a:off x="0" y="0"/>
            <a:ext cx="14630400" cy="8169088"/>
          </a:xfrm>
          <a:prstGeom prst="rect"/>
          <a:solidFill>
            <a:srgbClr val="F6F4F4"/>
          </a:solidFill>
        </p:spPr>
      </p:sp>
      <p:sp>
        <p:nvSpPr>
          <p:cNvPr id="1048679" name="Shape 1"/>
          <p:cNvSpPr/>
          <p:nvPr/>
        </p:nvSpPr>
        <p:spPr>
          <a:xfrm>
            <a:off x="0" y="0"/>
            <a:ext cx="14630400" cy="8229600"/>
          </a:xfrm>
          <a:prstGeom prst="rect"/>
          <a:solidFill>
            <a:srgbClr val="FFFFFF"/>
          </a:solidFill>
          <a:ln w="7620">
            <a:solidFill>
              <a:srgbClr val="E5E0DF"/>
            </a:solidFill>
            <a:prstDash val="solid"/>
          </a:ln>
        </p:spPr>
      </p:sp>
      <p:sp>
        <p:nvSpPr>
          <p:cNvPr id="1048680" name="Text 2"/>
          <p:cNvSpPr/>
          <p:nvPr/>
        </p:nvSpPr>
        <p:spPr>
          <a:xfrm>
            <a:off x="833199" y="1786397"/>
            <a:ext cx="10824448" cy="716804"/>
          </a:xfrm>
          <a:prstGeom prst="rect"/>
          <a:noFill/>
        </p:spPr>
        <p:txBody>
          <a:bodyPr anchor="t" rtlCol="0" wrap="non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AWS Serverless Architecture and Benefits</a:t>
            </a:r>
            <a:endParaRPr dirty="0" sz="4374" lang="en-US"/>
          </a:p>
        </p:txBody>
      </p:sp>
      <p:sp>
        <p:nvSpPr>
          <p:cNvPr id="1048681" name="Shape 3"/>
          <p:cNvSpPr/>
          <p:nvPr/>
        </p:nvSpPr>
        <p:spPr>
          <a:xfrm>
            <a:off x="833199" y="2988359"/>
            <a:ext cx="4173260" cy="3394214"/>
          </a:xfrm>
          <a:prstGeom prst="roundRect">
            <a:avLst>
              <a:gd name="adj" fmla="val 1616"/>
            </a:avLst>
          </a:prstGeom>
          <a:solidFill>
            <a:srgbClr val="DADBF1"/>
          </a:solidFill>
          <a:ln w="7620">
            <a:solidFill>
              <a:srgbClr val="B5B7E3"/>
            </a:solidFill>
            <a:prstDash val="solid"/>
          </a:ln>
        </p:spPr>
      </p:sp>
      <p:sp>
        <p:nvSpPr>
          <p:cNvPr id="1048682" name="Text 4"/>
          <p:cNvSpPr/>
          <p:nvPr/>
        </p:nvSpPr>
        <p:spPr>
          <a:xfrm>
            <a:off x="1062990" y="3216460"/>
            <a:ext cx="3554611"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Reduced infrastructure cost</a:t>
            </a:r>
            <a:endParaRPr dirty="0" sz="2187" lang="en-US"/>
          </a:p>
        </p:txBody>
      </p:sp>
      <p:sp>
        <p:nvSpPr>
          <p:cNvPr id="1048683" name="Text 5"/>
          <p:cNvSpPr/>
          <p:nvPr/>
        </p:nvSpPr>
        <p:spPr>
          <a:xfrm>
            <a:off x="1062990" y="3773239"/>
            <a:ext cx="3713678" cy="1587488"/>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With serverless architecture, users no longer need to manage servers. This translates to lower operating and maintenance costs. </a:t>
            </a:r>
            <a:endParaRPr dirty="0" sz="1750" lang="en-US"/>
          </a:p>
        </p:txBody>
      </p:sp>
      <p:sp>
        <p:nvSpPr>
          <p:cNvPr id="1048684" name="Shape 6"/>
          <p:cNvSpPr/>
          <p:nvPr/>
        </p:nvSpPr>
        <p:spPr>
          <a:xfrm>
            <a:off x="5228630" y="2988359"/>
            <a:ext cx="4173260" cy="3394214"/>
          </a:xfrm>
          <a:prstGeom prst="roundRect">
            <a:avLst>
              <a:gd name="adj" fmla="val 1616"/>
            </a:avLst>
          </a:prstGeom>
          <a:solidFill>
            <a:srgbClr val="DADBF1"/>
          </a:solidFill>
          <a:ln w="7620">
            <a:solidFill>
              <a:srgbClr val="B5B7E3"/>
            </a:solidFill>
            <a:prstDash val="solid"/>
          </a:ln>
        </p:spPr>
      </p:sp>
      <p:sp>
        <p:nvSpPr>
          <p:cNvPr id="1048685" name="Text 7"/>
          <p:cNvSpPr/>
          <p:nvPr/>
        </p:nvSpPr>
        <p:spPr>
          <a:xfrm>
            <a:off x="5458420" y="3216460"/>
            <a:ext cx="2221944"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Flexible pricing</a:t>
            </a:r>
            <a:endParaRPr dirty="0" sz="2187" lang="en-US"/>
          </a:p>
        </p:txBody>
      </p:sp>
      <p:sp>
        <p:nvSpPr>
          <p:cNvPr id="1048686" name="Text 8"/>
          <p:cNvSpPr/>
          <p:nvPr/>
        </p:nvSpPr>
        <p:spPr>
          <a:xfrm>
            <a:off x="5458420" y="3773239"/>
            <a:ext cx="3713678" cy="1587488"/>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Users only pay for what they use, with charges based on the number of executions rather than the time servers are active. </a:t>
            </a:r>
            <a:endParaRPr dirty="0" sz="1750" lang="en-US"/>
          </a:p>
        </p:txBody>
      </p:sp>
      <p:sp>
        <p:nvSpPr>
          <p:cNvPr id="1048687" name="Shape 9"/>
          <p:cNvSpPr/>
          <p:nvPr/>
        </p:nvSpPr>
        <p:spPr>
          <a:xfrm>
            <a:off x="9624060" y="2988359"/>
            <a:ext cx="4173260" cy="3394214"/>
          </a:xfrm>
          <a:prstGeom prst="roundRect">
            <a:avLst>
              <a:gd name="adj" fmla="val 1616"/>
            </a:avLst>
          </a:prstGeom>
          <a:solidFill>
            <a:srgbClr val="DADBF1"/>
          </a:solidFill>
          <a:ln w="7620">
            <a:solidFill>
              <a:srgbClr val="B5B7E3"/>
            </a:solidFill>
            <a:prstDash val="solid"/>
          </a:ln>
        </p:spPr>
      </p:sp>
      <p:sp>
        <p:nvSpPr>
          <p:cNvPr id="1048688" name="Text 10"/>
          <p:cNvSpPr/>
          <p:nvPr/>
        </p:nvSpPr>
        <p:spPr>
          <a:xfrm>
            <a:off x="9853851" y="3216460"/>
            <a:ext cx="3569851" cy="358343"/>
          </a:xfrm>
          <a:prstGeom prst="rect"/>
          <a:noFill/>
        </p:spPr>
        <p:txBody>
          <a:bodyPr anchor="t" rtlCol="0" wrap="none"/>
          <a:p>
            <a:pPr indent="0" marL="0">
              <a:lnSpc>
                <a:spcPts val="2843"/>
              </a:lnSpc>
              <a:buNone/>
            </a:pPr>
            <a:r>
              <a:rPr b="1" dirty="0" sz="2187" kern="0" lang="en-US" spc="-66">
                <a:solidFill>
                  <a:srgbClr val="272525"/>
                </a:solidFill>
                <a:latin typeface="Inter" pitchFamily="34" charset="0"/>
                <a:ea typeface="Inter" pitchFamily="34" charset="-122"/>
                <a:cs typeface="Inter" pitchFamily="34" charset="-120"/>
              </a:rPr>
              <a:t>Scalability and maintenance</a:t>
            </a:r>
            <a:endParaRPr dirty="0" sz="2187" lang="en-US"/>
          </a:p>
        </p:txBody>
      </p:sp>
      <p:sp>
        <p:nvSpPr>
          <p:cNvPr id="1048689" name="Text 11"/>
          <p:cNvSpPr/>
          <p:nvPr/>
        </p:nvSpPr>
        <p:spPr>
          <a:xfrm>
            <a:off x="9853851" y="3773239"/>
            <a:ext cx="3713678" cy="2381232"/>
          </a:xfrm>
          <a:prstGeom prst="rect"/>
          <a:noFill/>
        </p:spPr>
        <p:txBody>
          <a:bodyPr anchor="t" rtlCol="0" wrap="square"/>
          <a:p>
            <a:pPr indent="0" marL="0">
              <a:lnSpc>
                <a:spcPts val="3149"/>
              </a:lnSpc>
              <a:buNone/>
            </a:pPr>
            <a:r>
              <a:rPr dirty="0" sz="1750" kern="0" lang="en-US" spc="-35">
                <a:solidFill>
                  <a:srgbClr val="272525"/>
                </a:solidFill>
                <a:latin typeface="Inter" pitchFamily="34" charset="0"/>
                <a:ea typeface="Inter" pitchFamily="34" charset="-122"/>
                <a:cs typeface="Inter" pitchFamily="34" charset="-120"/>
              </a:rPr>
              <a:t>With a pay-per-use model, "&gt;users do not have to worry about underutilizing servers. AWS handles all operational aspects, and users gain scalability, reliability, and efficiency benefits. </a:t>
            </a:r>
            <a:endParaRPr dirty="0" sz="1750"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47" name=""/>
        <p:cNvGrpSpPr/>
        <p:nvPr/>
      </p:nvGrpSpPr>
      <p:grpSpPr>
        <a:xfrm>
          <a:off x="0" y="0"/>
          <a:ext cx="0" cy="0"/>
          <a:chOff x="0" y="0"/>
          <a:chExt cx="0" cy="0"/>
        </a:xfrm>
      </p:grpSpPr>
      <p:sp>
        <p:nvSpPr>
          <p:cNvPr id="1048693" name="Shape 0"/>
          <p:cNvSpPr/>
          <p:nvPr/>
        </p:nvSpPr>
        <p:spPr>
          <a:xfrm>
            <a:off x="0" y="0"/>
            <a:ext cx="14630400" cy="8169088"/>
          </a:xfrm>
          <a:prstGeom prst="rect"/>
          <a:solidFill>
            <a:srgbClr val="F6F4F4"/>
          </a:solidFill>
        </p:spPr>
      </p:sp>
      <p:sp>
        <p:nvSpPr>
          <p:cNvPr id="1048694" name="Shape 1"/>
          <p:cNvSpPr/>
          <p:nvPr/>
        </p:nvSpPr>
        <p:spPr>
          <a:xfrm>
            <a:off x="0" y="0"/>
            <a:ext cx="14630400" cy="8229600"/>
          </a:xfrm>
          <a:prstGeom prst="rect"/>
          <a:solidFill>
            <a:srgbClr val="FFFFFF"/>
          </a:solidFill>
          <a:ln w="7620">
            <a:solidFill>
              <a:srgbClr val="E5E0DF"/>
            </a:solidFill>
            <a:prstDash val="solid"/>
          </a:ln>
        </p:spPr>
      </p:sp>
      <p:sp>
        <p:nvSpPr>
          <p:cNvPr id="1048695" name="Text 2"/>
          <p:cNvSpPr/>
          <p:nvPr/>
        </p:nvSpPr>
        <p:spPr>
          <a:xfrm>
            <a:off x="821055" y="597672"/>
            <a:ext cx="8006120" cy="706286"/>
          </a:xfrm>
          <a:prstGeom prst="rect"/>
          <a:noFill/>
        </p:spPr>
        <p:txBody>
          <a:bodyPr anchor="t" rtlCol="0" wrap="none"/>
          <a:p>
            <a:pPr indent="0" marL="0">
              <a:lnSpc>
                <a:spcPts val="5603"/>
              </a:lnSpc>
              <a:buNone/>
            </a:pPr>
            <a:r>
              <a:rPr b="1" dirty="0" sz="4310" kern="0" lang="en-US" spc="-129">
                <a:solidFill>
                  <a:srgbClr val="000000"/>
                </a:solidFill>
                <a:latin typeface="Inter" pitchFamily="34" charset="0"/>
                <a:ea typeface="Inter" pitchFamily="34" charset="-122"/>
                <a:cs typeface="Inter" pitchFamily="34" charset="-120"/>
              </a:rPr>
              <a:t>Managing Containers with AWS</a:t>
            </a:r>
            <a:endParaRPr dirty="0" sz="4310" lang="en-US"/>
          </a:p>
        </p:txBody>
      </p:sp>
      <p:sp>
        <p:nvSpPr>
          <p:cNvPr id="1048696" name="Shape 3"/>
          <p:cNvSpPr/>
          <p:nvPr/>
        </p:nvSpPr>
        <p:spPr>
          <a:xfrm>
            <a:off x="821055" y="4482362"/>
            <a:ext cx="12988290" cy="43375"/>
          </a:xfrm>
          <a:prstGeom prst="rect"/>
          <a:solidFill>
            <a:srgbClr val="B5B7E3"/>
          </a:solidFill>
        </p:spPr>
      </p:sp>
      <p:sp>
        <p:nvSpPr>
          <p:cNvPr id="1048697" name="Shape 4"/>
          <p:cNvSpPr/>
          <p:nvPr/>
        </p:nvSpPr>
        <p:spPr>
          <a:xfrm>
            <a:off x="3991511" y="4482362"/>
            <a:ext cx="43696" cy="760652"/>
          </a:xfrm>
          <a:prstGeom prst="rect"/>
          <a:solidFill>
            <a:srgbClr val="B5B7E3"/>
          </a:solidFill>
        </p:spPr>
      </p:sp>
      <p:sp>
        <p:nvSpPr>
          <p:cNvPr id="1048698" name="Shape 5"/>
          <p:cNvSpPr/>
          <p:nvPr/>
        </p:nvSpPr>
        <p:spPr>
          <a:xfrm>
            <a:off x="3767138" y="4237951"/>
            <a:ext cx="492562" cy="488940"/>
          </a:xfrm>
          <a:prstGeom prst="roundRect">
            <a:avLst>
              <a:gd name="adj" fmla="val 11221"/>
            </a:avLst>
          </a:prstGeom>
          <a:solidFill>
            <a:srgbClr val="DADBF1"/>
          </a:solidFill>
          <a:ln w="7620">
            <a:solidFill>
              <a:srgbClr val="B5B7E3"/>
            </a:solidFill>
            <a:prstDash val="solid"/>
          </a:ln>
        </p:spPr>
      </p:sp>
      <p:sp>
        <p:nvSpPr>
          <p:cNvPr id="1048699" name="Text 6"/>
          <p:cNvSpPr/>
          <p:nvPr/>
        </p:nvSpPr>
        <p:spPr>
          <a:xfrm>
            <a:off x="3931682" y="4270571"/>
            <a:ext cx="163354" cy="423701"/>
          </a:xfrm>
          <a:prstGeom prst="rect"/>
          <a:noFill/>
        </p:spPr>
        <p:txBody>
          <a:bodyPr anchor="t" rtlCol="0" wrap="none"/>
          <a:p>
            <a:pPr algn="ctr" indent="0" marL="0">
              <a:lnSpc>
                <a:spcPts val="3362"/>
              </a:lnSpc>
              <a:buNone/>
            </a:pPr>
            <a:r>
              <a:rPr b="1" dirty="0" sz="2586" kern="0" lang="en-US" spc="-34">
                <a:solidFill>
                  <a:srgbClr val="272525"/>
                </a:solidFill>
                <a:latin typeface="Inter" pitchFamily="34" charset="0"/>
                <a:ea typeface="Inter" pitchFamily="34" charset="-122"/>
                <a:cs typeface="Inter" pitchFamily="34" charset="-120"/>
              </a:rPr>
              <a:t>1</a:t>
            </a:r>
            <a:endParaRPr dirty="0" sz="2586" lang="en-US"/>
          </a:p>
        </p:txBody>
      </p:sp>
      <p:sp>
        <p:nvSpPr>
          <p:cNvPr id="1048700" name="Text 7"/>
          <p:cNvSpPr/>
          <p:nvPr/>
        </p:nvSpPr>
        <p:spPr>
          <a:xfrm>
            <a:off x="2052757" y="5460359"/>
            <a:ext cx="3921323" cy="353143"/>
          </a:xfrm>
          <a:prstGeom prst="rect"/>
          <a:noFill/>
        </p:spPr>
        <p:txBody>
          <a:bodyPr anchor="t" rtlCol="0" wrap="none"/>
          <a:p>
            <a:pPr algn="ctr" indent="0" marL="0">
              <a:lnSpc>
                <a:spcPts val="2802"/>
              </a:lnSpc>
              <a:buNone/>
            </a:pPr>
            <a:r>
              <a:rPr b="1" dirty="0" sz="2155" kern="0" lang="en-US" spc="-65">
                <a:solidFill>
                  <a:srgbClr val="272525"/>
                </a:solidFill>
                <a:latin typeface="Inter" pitchFamily="34" charset="0"/>
                <a:ea typeface="Inter" pitchFamily="34" charset="-122"/>
                <a:cs typeface="Inter" pitchFamily="34" charset="-120"/>
              </a:rPr>
              <a:t>Elastic Container Service (ECS)</a:t>
            </a:r>
            <a:endParaRPr dirty="0" sz="2155" lang="en-US"/>
          </a:p>
        </p:txBody>
      </p:sp>
      <p:sp>
        <p:nvSpPr>
          <p:cNvPr id="1048701" name="Text 8"/>
          <p:cNvSpPr/>
          <p:nvPr/>
        </p:nvSpPr>
        <p:spPr>
          <a:xfrm>
            <a:off x="1039892" y="6009102"/>
            <a:ext cx="5947053" cy="1173597"/>
          </a:xfrm>
          <a:prstGeom prst="rect"/>
          <a:noFill/>
        </p:spPr>
        <p:txBody>
          <a:bodyPr anchor="t" rtlCol="0" wrap="square"/>
          <a:p>
            <a:pPr algn="ctr" indent="0" marL="0">
              <a:lnSpc>
                <a:spcPts val="3103"/>
              </a:lnSpc>
              <a:buNone/>
            </a:pPr>
            <a:r>
              <a:rPr dirty="0" sz="1724" kern="0" lang="en-US" spc="-34">
                <a:solidFill>
                  <a:srgbClr val="272525"/>
                </a:solidFill>
                <a:latin typeface="Inter" pitchFamily="34" charset="0"/>
                <a:ea typeface="Inter" pitchFamily="34" charset="-122"/>
                <a:cs typeface="Inter" pitchFamily="34" charset="-120"/>
              </a:rPr>
              <a:t>ECS is a fully-managed container management service that enables developers to deploy and scale containerized applications easily and quickly. </a:t>
            </a:r>
            <a:endParaRPr dirty="0" sz="1724" lang="en-US"/>
          </a:p>
        </p:txBody>
      </p:sp>
      <p:sp>
        <p:nvSpPr>
          <p:cNvPr id="1048702" name="Shape 9"/>
          <p:cNvSpPr/>
          <p:nvPr/>
        </p:nvSpPr>
        <p:spPr>
          <a:xfrm>
            <a:off x="7293233" y="3721710"/>
            <a:ext cx="43696" cy="760652"/>
          </a:xfrm>
          <a:prstGeom prst="rect"/>
          <a:solidFill>
            <a:srgbClr val="B5B7E3"/>
          </a:solidFill>
        </p:spPr>
      </p:sp>
      <p:sp>
        <p:nvSpPr>
          <p:cNvPr id="1048703" name="Shape 10"/>
          <p:cNvSpPr/>
          <p:nvPr/>
        </p:nvSpPr>
        <p:spPr>
          <a:xfrm>
            <a:off x="7068860" y="4237951"/>
            <a:ext cx="492562" cy="488940"/>
          </a:xfrm>
          <a:prstGeom prst="roundRect">
            <a:avLst>
              <a:gd name="adj" fmla="val 11221"/>
            </a:avLst>
          </a:prstGeom>
          <a:solidFill>
            <a:srgbClr val="DADBF1"/>
          </a:solidFill>
          <a:ln w="7620">
            <a:solidFill>
              <a:srgbClr val="B5B7E3"/>
            </a:solidFill>
            <a:prstDash val="solid"/>
          </a:ln>
        </p:spPr>
      </p:sp>
      <p:sp>
        <p:nvSpPr>
          <p:cNvPr id="1048704" name="Text 11"/>
          <p:cNvSpPr/>
          <p:nvPr/>
        </p:nvSpPr>
        <p:spPr>
          <a:xfrm>
            <a:off x="7218164" y="4270571"/>
            <a:ext cx="193834" cy="423701"/>
          </a:xfrm>
          <a:prstGeom prst="rect"/>
          <a:noFill/>
        </p:spPr>
        <p:txBody>
          <a:bodyPr anchor="t" rtlCol="0" wrap="none"/>
          <a:p>
            <a:pPr algn="ctr" indent="0" marL="0">
              <a:lnSpc>
                <a:spcPts val="3362"/>
              </a:lnSpc>
              <a:buNone/>
            </a:pPr>
            <a:r>
              <a:rPr b="1" dirty="0" sz="2586" kern="0" lang="en-US" spc="-34">
                <a:solidFill>
                  <a:srgbClr val="272525"/>
                </a:solidFill>
                <a:latin typeface="Inter" pitchFamily="34" charset="0"/>
                <a:ea typeface="Inter" pitchFamily="34" charset="-122"/>
                <a:cs typeface="Inter" pitchFamily="34" charset="-120"/>
              </a:rPr>
              <a:t>2</a:t>
            </a:r>
            <a:endParaRPr dirty="0" sz="2586" lang="en-US"/>
          </a:p>
        </p:txBody>
      </p:sp>
      <p:sp>
        <p:nvSpPr>
          <p:cNvPr id="1048705" name="Text 12"/>
          <p:cNvSpPr/>
          <p:nvPr/>
        </p:nvSpPr>
        <p:spPr>
          <a:xfrm>
            <a:off x="6220420" y="1782024"/>
            <a:ext cx="2189440" cy="353143"/>
          </a:xfrm>
          <a:prstGeom prst="rect"/>
          <a:noFill/>
        </p:spPr>
        <p:txBody>
          <a:bodyPr anchor="t" rtlCol="0" wrap="none"/>
          <a:p>
            <a:pPr algn="ctr" indent="0" marL="0">
              <a:lnSpc>
                <a:spcPts val="2802"/>
              </a:lnSpc>
              <a:buNone/>
            </a:pPr>
            <a:r>
              <a:rPr b="1" dirty="0" sz="2155" kern="0" lang="en-US" spc="-65">
                <a:solidFill>
                  <a:srgbClr val="272525"/>
                </a:solidFill>
                <a:latin typeface="Inter" pitchFamily="34" charset="0"/>
                <a:ea typeface="Inter" pitchFamily="34" charset="-122"/>
                <a:cs typeface="Inter" pitchFamily="34" charset="-120"/>
              </a:rPr>
              <a:t>Fargate</a:t>
            </a:r>
            <a:endParaRPr dirty="0" sz="2155" lang="en-US"/>
          </a:p>
        </p:txBody>
      </p:sp>
      <p:sp>
        <p:nvSpPr>
          <p:cNvPr id="1048706" name="Text 13"/>
          <p:cNvSpPr/>
          <p:nvPr/>
        </p:nvSpPr>
        <p:spPr>
          <a:xfrm>
            <a:off x="4341614" y="2330767"/>
            <a:ext cx="5947053" cy="1173597"/>
          </a:xfrm>
          <a:prstGeom prst="rect"/>
          <a:noFill/>
        </p:spPr>
        <p:txBody>
          <a:bodyPr anchor="t" rtlCol="0" wrap="square"/>
          <a:p>
            <a:pPr algn="ctr" indent="0" marL="0">
              <a:lnSpc>
                <a:spcPts val="3103"/>
              </a:lnSpc>
              <a:buNone/>
            </a:pPr>
            <a:r>
              <a:rPr dirty="0" sz="1724" kern="0" lang="en-US" spc="-34">
                <a:solidFill>
                  <a:srgbClr val="272525"/>
                </a:solidFill>
                <a:latin typeface="Inter" pitchFamily="34" charset="0"/>
                <a:ea typeface="Inter" pitchFamily="34" charset="-122"/>
                <a:cs typeface="Inter" pitchFamily="34" charset="-120"/>
              </a:rPr>
              <a:t>Fargate is a serverless compute engine for containers that provides users the option to run containers without the need for server infrastructure management.</a:t>
            </a:r>
            <a:endParaRPr dirty="0" sz="1724" lang="en-US"/>
          </a:p>
        </p:txBody>
      </p:sp>
      <p:sp>
        <p:nvSpPr>
          <p:cNvPr id="1048707" name="Shape 14"/>
          <p:cNvSpPr/>
          <p:nvPr/>
        </p:nvSpPr>
        <p:spPr>
          <a:xfrm>
            <a:off x="10595074" y="4482362"/>
            <a:ext cx="43696" cy="760652"/>
          </a:xfrm>
          <a:prstGeom prst="rect"/>
          <a:solidFill>
            <a:srgbClr val="B5B7E3"/>
          </a:solidFill>
        </p:spPr>
      </p:sp>
      <p:sp>
        <p:nvSpPr>
          <p:cNvPr id="1048708" name="Shape 15"/>
          <p:cNvSpPr/>
          <p:nvPr/>
        </p:nvSpPr>
        <p:spPr>
          <a:xfrm>
            <a:off x="10370701" y="4237951"/>
            <a:ext cx="492562" cy="488940"/>
          </a:xfrm>
          <a:prstGeom prst="roundRect">
            <a:avLst>
              <a:gd name="adj" fmla="val 11221"/>
            </a:avLst>
          </a:prstGeom>
          <a:solidFill>
            <a:srgbClr val="DADBF1"/>
          </a:solidFill>
          <a:ln w="7620">
            <a:solidFill>
              <a:srgbClr val="B5B7E3"/>
            </a:solidFill>
            <a:prstDash val="solid"/>
          </a:ln>
        </p:spPr>
      </p:sp>
      <p:sp>
        <p:nvSpPr>
          <p:cNvPr id="1048709" name="Text 16"/>
          <p:cNvSpPr/>
          <p:nvPr/>
        </p:nvSpPr>
        <p:spPr>
          <a:xfrm>
            <a:off x="10512385" y="4270571"/>
            <a:ext cx="209074" cy="423701"/>
          </a:xfrm>
          <a:prstGeom prst="rect"/>
          <a:noFill/>
        </p:spPr>
        <p:txBody>
          <a:bodyPr anchor="t" rtlCol="0" wrap="none"/>
          <a:p>
            <a:pPr algn="ctr" indent="0" marL="0">
              <a:lnSpc>
                <a:spcPts val="3362"/>
              </a:lnSpc>
              <a:buNone/>
            </a:pPr>
            <a:r>
              <a:rPr b="1" dirty="0" sz="2586" kern="0" lang="en-US" spc="-34">
                <a:solidFill>
                  <a:srgbClr val="272525"/>
                </a:solidFill>
                <a:latin typeface="Inter" pitchFamily="34" charset="0"/>
                <a:ea typeface="Inter" pitchFamily="34" charset="-122"/>
                <a:cs typeface="Inter" pitchFamily="34" charset="-120"/>
              </a:rPr>
              <a:t>3</a:t>
            </a:r>
            <a:endParaRPr dirty="0" sz="2586" lang="en-US"/>
          </a:p>
        </p:txBody>
      </p:sp>
      <p:sp>
        <p:nvSpPr>
          <p:cNvPr id="1048710" name="Text 17"/>
          <p:cNvSpPr/>
          <p:nvPr/>
        </p:nvSpPr>
        <p:spPr>
          <a:xfrm>
            <a:off x="9522262" y="5460359"/>
            <a:ext cx="2189440" cy="353143"/>
          </a:xfrm>
          <a:prstGeom prst="rect"/>
          <a:noFill/>
        </p:spPr>
        <p:txBody>
          <a:bodyPr anchor="t" rtlCol="0" wrap="none"/>
          <a:p>
            <a:pPr algn="ctr" indent="0" marL="0">
              <a:lnSpc>
                <a:spcPts val="2802"/>
              </a:lnSpc>
              <a:buNone/>
            </a:pPr>
            <a:r>
              <a:rPr b="1" dirty="0" sz="2155" kern="0" lang="en-US" spc="-65">
                <a:solidFill>
                  <a:srgbClr val="272525"/>
                </a:solidFill>
                <a:latin typeface="Inter" pitchFamily="34" charset="0"/>
                <a:ea typeface="Inter" pitchFamily="34" charset="-122"/>
                <a:cs typeface="Inter" pitchFamily="34" charset="-120"/>
              </a:rPr>
              <a:t>EKS</a:t>
            </a:r>
            <a:endParaRPr dirty="0" sz="2155" lang="en-US"/>
          </a:p>
        </p:txBody>
      </p:sp>
      <p:sp>
        <p:nvSpPr>
          <p:cNvPr id="1048711" name="Text 18"/>
          <p:cNvSpPr/>
          <p:nvPr/>
        </p:nvSpPr>
        <p:spPr>
          <a:xfrm>
            <a:off x="7643455" y="6009102"/>
            <a:ext cx="5947053" cy="1564796"/>
          </a:xfrm>
          <a:prstGeom prst="rect"/>
          <a:noFill/>
        </p:spPr>
        <p:txBody>
          <a:bodyPr anchor="t" rtlCol="0" wrap="square"/>
          <a:p>
            <a:pPr algn="ctr" indent="0" marL="0">
              <a:lnSpc>
                <a:spcPts val="3103"/>
              </a:lnSpc>
              <a:buNone/>
            </a:pPr>
            <a:r>
              <a:rPr dirty="0" sz="1724" kern="0" lang="en-US" spc="-34">
                <a:solidFill>
                  <a:srgbClr val="272525"/>
                </a:solidFill>
                <a:latin typeface="Inter" pitchFamily="34" charset="0"/>
                <a:ea typeface="Inter" pitchFamily="34" charset="-122"/>
                <a:cs typeface="Inter" pitchFamily="34" charset="-120"/>
              </a:rPr>
              <a:t>Amazon Elastic Kubernetes Service (EKS) is a fully-managed Kubernetes service that automates the deployment and scaling of containerized applications in Kubernetes clusters. </a:t>
            </a:r>
            <a:endParaRPr dirty="0" sz="1724"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50" name=""/>
        <p:cNvGrpSpPr/>
        <p:nvPr/>
      </p:nvGrpSpPr>
      <p:grpSpPr>
        <a:xfrm>
          <a:off x="0" y="0"/>
          <a:ext cx="0" cy="0"/>
          <a:chOff x="0" y="0"/>
          <a:chExt cx="0" cy="0"/>
        </a:xfrm>
      </p:grpSpPr>
      <p:sp>
        <p:nvSpPr>
          <p:cNvPr id="1048715" name="Shape 0"/>
          <p:cNvSpPr/>
          <p:nvPr/>
        </p:nvSpPr>
        <p:spPr>
          <a:xfrm>
            <a:off x="0" y="0"/>
            <a:ext cx="14630400" cy="8169088"/>
          </a:xfrm>
          <a:prstGeom prst="rect"/>
          <a:solidFill>
            <a:srgbClr val="F6F4F4"/>
          </a:solidFill>
        </p:spPr>
      </p:sp>
      <p:sp>
        <p:nvSpPr>
          <p:cNvPr id="1048716" name="Shape 1"/>
          <p:cNvSpPr/>
          <p:nvPr/>
        </p:nvSpPr>
        <p:spPr>
          <a:xfrm>
            <a:off x="0" y="0"/>
            <a:ext cx="14630400" cy="8229600"/>
          </a:xfrm>
          <a:prstGeom prst="rect"/>
          <a:solidFill>
            <a:srgbClr val="FFFFFF"/>
          </a:solidFill>
          <a:ln w="7620">
            <a:solidFill>
              <a:srgbClr val="E5E0DF"/>
            </a:solidFill>
            <a:prstDash val="solid"/>
          </a:ln>
        </p:spPr>
      </p:sp>
      <p:sp>
        <p:nvSpPr>
          <p:cNvPr id="1048717" name="Text 2"/>
          <p:cNvSpPr/>
          <p:nvPr/>
        </p:nvSpPr>
        <p:spPr>
          <a:xfrm>
            <a:off x="833199" y="817736"/>
            <a:ext cx="10467737" cy="716804"/>
          </a:xfrm>
          <a:prstGeom prst="rect"/>
          <a:noFill/>
        </p:spPr>
        <p:txBody>
          <a:bodyPr anchor="t" rtlCol="0" wrap="none"/>
          <a:p>
            <a:pPr indent="0" marL="0">
              <a:lnSpc>
                <a:spcPts val="5686"/>
              </a:lnSpc>
              <a:buNone/>
            </a:pPr>
            <a:r>
              <a:rPr b="1" dirty="0" sz="4374" kern="0" lang="en-US" spc="-131">
                <a:solidFill>
                  <a:srgbClr val="000000"/>
                </a:solidFill>
                <a:latin typeface="Inter" pitchFamily="34" charset="0"/>
                <a:ea typeface="Inter" pitchFamily="34" charset="-122"/>
                <a:cs typeface="Inter" pitchFamily="34" charset="-120"/>
              </a:rPr>
              <a:t>Big Data and Analytics Solutions on AWS</a:t>
            </a:r>
            <a:endParaRPr dirty="0" sz="4374" lang="en-US"/>
          </a:p>
        </p:txBody>
      </p:sp>
      <p:pic>
        <p:nvPicPr>
          <p:cNvPr id="2097165" name="Image 0" descr="preencoded.png"/>
          <p:cNvPicPr>
            <a:picLocks noChangeAspect="1"/>
          </p:cNvPicPr>
          <p:nvPr/>
        </p:nvPicPr>
        <p:blipFill>
          <a:blip xmlns:r="http://schemas.openxmlformats.org/officeDocument/2006/relationships" r:embed="rId1"/>
          <a:stretch>
            <a:fillRect/>
          </a:stretch>
        </p:blipFill>
        <p:spPr>
          <a:xfrm>
            <a:off x="833199" y="2019698"/>
            <a:ext cx="4099084" cy="2514784"/>
          </a:xfrm>
          <a:prstGeom prst="rect"/>
        </p:spPr>
      </p:pic>
      <p:sp>
        <p:nvSpPr>
          <p:cNvPr id="1048718" name="Text 3"/>
          <p:cNvSpPr/>
          <p:nvPr/>
        </p:nvSpPr>
        <p:spPr>
          <a:xfrm>
            <a:off x="833199" y="4810094"/>
            <a:ext cx="2221944" cy="358343"/>
          </a:xfrm>
          <a:prstGeom prst="rect"/>
          <a:noFill/>
        </p:spPr>
        <p:txBody>
          <a:bodyPr anchor="t" rtlCol="0" wrap="none"/>
          <a:p>
            <a:pPr algn="l" indent="0" marL="0">
              <a:lnSpc>
                <a:spcPts val="2843"/>
              </a:lnSpc>
              <a:buNone/>
            </a:pPr>
            <a:r>
              <a:rPr b="1" dirty="0" sz="2187" kern="0" lang="en-US" spc="-66">
                <a:solidFill>
                  <a:srgbClr val="000000"/>
                </a:solidFill>
                <a:latin typeface="Inter" pitchFamily="34" charset="0"/>
                <a:ea typeface="Inter" pitchFamily="34" charset="-122"/>
                <a:cs typeface="Inter" pitchFamily="34" charset="-120"/>
              </a:rPr>
              <a:t>Amazon EMR</a:t>
            </a:r>
            <a:endParaRPr dirty="0" sz="2187" lang="en-US"/>
          </a:p>
        </p:txBody>
      </p:sp>
      <p:sp>
        <p:nvSpPr>
          <p:cNvPr id="1048719" name="Text 4"/>
          <p:cNvSpPr/>
          <p:nvPr/>
        </p:nvSpPr>
        <p:spPr>
          <a:xfrm>
            <a:off x="833199" y="5366874"/>
            <a:ext cx="4099084" cy="1984360"/>
          </a:xfrm>
          <a:prstGeom prst="rect"/>
          <a:noFill/>
        </p:spPr>
        <p:txBody>
          <a:bodyPr anchor="t" rtlCol="0" wrap="square"/>
          <a:p>
            <a:pPr algn="l"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Amazon Elastic MapReduce (EMR) provides a managed Hadoop framework to process vast amounts of data. EMR also integrates with a range of other data platforms, such as Pig, Hive, and Spark. </a:t>
            </a:r>
            <a:endParaRPr dirty="0" sz="1750" lang="en-US"/>
          </a:p>
        </p:txBody>
      </p:sp>
      <p:pic>
        <p:nvPicPr>
          <p:cNvPr id="2097166" name="Image 1" descr="preencoded.png"/>
          <p:cNvPicPr>
            <a:picLocks noChangeAspect="1"/>
          </p:cNvPicPr>
          <p:nvPr/>
        </p:nvPicPr>
        <p:blipFill>
          <a:blip xmlns:r="http://schemas.openxmlformats.org/officeDocument/2006/relationships" r:embed="rId2"/>
          <a:stretch>
            <a:fillRect/>
          </a:stretch>
        </p:blipFill>
        <p:spPr>
          <a:xfrm>
            <a:off x="5265539" y="2019698"/>
            <a:ext cx="4099203" cy="2514784"/>
          </a:xfrm>
          <a:prstGeom prst="rect"/>
        </p:spPr>
      </p:pic>
      <p:sp>
        <p:nvSpPr>
          <p:cNvPr id="1048720" name="Text 5"/>
          <p:cNvSpPr/>
          <p:nvPr/>
        </p:nvSpPr>
        <p:spPr>
          <a:xfrm>
            <a:off x="5265539" y="4810094"/>
            <a:ext cx="2517815" cy="358343"/>
          </a:xfrm>
          <a:prstGeom prst="rect"/>
          <a:noFill/>
        </p:spPr>
        <p:txBody>
          <a:bodyPr anchor="t" rtlCol="0" wrap="none"/>
          <a:p>
            <a:pPr algn="l" indent="0" marL="0">
              <a:lnSpc>
                <a:spcPts val="2843"/>
              </a:lnSpc>
              <a:buNone/>
            </a:pPr>
            <a:r>
              <a:rPr b="1" dirty="0" sz="2187" kern="0" lang="en-US" spc="-66">
                <a:solidFill>
                  <a:srgbClr val="000000"/>
                </a:solidFill>
                <a:latin typeface="Inter" pitchFamily="34" charset="0"/>
                <a:ea typeface="Inter" pitchFamily="34" charset="-122"/>
                <a:cs typeface="Inter" pitchFamily="34" charset="-120"/>
              </a:rPr>
              <a:t>Amazon QuickSight</a:t>
            </a:r>
            <a:endParaRPr dirty="0" sz="2187" lang="en-US"/>
          </a:p>
        </p:txBody>
      </p:sp>
      <p:sp>
        <p:nvSpPr>
          <p:cNvPr id="1048721" name="Text 6"/>
          <p:cNvSpPr/>
          <p:nvPr/>
        </p:nvSpPr>
        <p:spPr>
          <a:xfrm>
            <a:off x="5265539" y="5366874"/>
            <a:ext cx="4099203" cy="1984360"/>
          </a:xfrm>
          <a:prstGeom prst="rect"/>
          <a:noFill/>
        </p:spPr>
        <p:txBody>
          <a:bodyPr anchor="t" rtlCol="0" wrap="square"/>
          <a:p>
            <a:pPr algn="l"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Amazon QuickSight is a powerful BI and analytics service that makes it simple to build visualizations, perform ad-hoc analysis, and quickly get insights from data. </a:t>
            </a:r>
            <a:endParaRPr dirty="0" sz="1750" lang="en-US"/>
          </a:p>
        </p:txBody>
      </p:sp>
      <p:pic>
        <p:nvPicPr>
          <p:cNvPr id="2097167" name="Image 2" descr="preencoded.png"/>
          <p:cNvPicPr>
            <a:picLocks noChangeAspect="1"/>
          </p:cNvPicPr>
          <p:nvPr/>
        </p:nvPicPr>
        <p:blipFill>
          <a:blip xmlns:r="http://schemas.openxmlformats.org/officeDocument/2006/relationships" r:embed="rId3"/>
          <a:stretch>
            <a:fillRect/>
          </a:stretch>
        </p:blipFill>
        <p:spPr>
          <a:xfrm>
            <a:off x="9697998" y="2019698"/>
            <a:ext cx="4099203" cy="2514784"/>
          </a:xfrm>
          <a:prstGeom prst="rect"/>
        </p:spPr>
      </p:pic>
      <p:sp>
        <p:nvSpPr>
          <p:cNvPr id="1048722" name="Text 7"/>
          <p:cNvSpPr/>
          <p:nvPr/>
        </p:nvSpPr>
        <p:spPr>
          <a:xfrm>
            <a:off x="9697998" y="4810094"/>
            <a:ext cx="2221944" cy="358343"/>
          </a:xfrm>
          <a:prstGeom prst="rect"/>
          <a:noFill/>
        </p:spPr>
        <p:txBody>
          <a:bodyPr anchor="t" rtlCol="0" wrap="none"/>
          <a:p>
            <a:pPr algn="l" indent="0" marL="0">
              <a:lnSpc>
                <a:spcPts val="2843"/>
              </a:lnSpc>
              <a:buNone/>
            </a:pPr>
            <a:r>
              <a:rPr b="1" dirty="0" sz="2187" kern="0" lang="en-US" spc="-66">
                <a:solidFill>
                  <a:srgbClr val="000000"/>
                </a:solidFill>
                <a:latin typeface="Inter" pitchFamily="34" charset="0"/>
                <a:ea typeface="Inter" pitchFamily="34" charset="-122"/>
                <a:cs typeface="Inter" pitchFamily="34" charset="-120"/>
              </a:rPr>
              <a:t>Amazon Kinesis</a:t>
            </a:r>
            <a:endParaRPr dirty="0" sz="2187" lang="en-US"/>
          </a:p>
        </p:txBody>
      </p:sp>
      <p:sp>
        <p:nvSpPr>
          <p:cNvPr id="1048723" name="Text 8"/>
          <p:cNvSpPr/>
          <p:nvPr/>
        </p:nvSpPr>
        <p:spPr>
          <a:xfrm>
            <a:off x="9697998" y="5366874"/>
            <a:ext cx="4099203" cy="1587488"/>
          </a:xfrm>
          <a:prstGeom prst="rect"/>
          <a:noFill/>
        </p:spPr>
        <p:txBody>
          <a:bodyPr anchor="t" rtlCol="0" wrap="square"/>
          <a:p>
            <a:pPr algn="l" indent="0" marL="0">
              <a:lnSpc>
                <a:spcPts val="3149"/>
              </a:lnSpc>
              <a:buNone/>
            </a:pPr>
            <a:r>
              <a:rPr dirty="0" sz="1750" kern="0" lang="en-US" spc="-35">
                <a:solidFill>
                  <a:srgbClr val="272525"/>
                </a:solidFill>
                <a:latin typeface="Inter" pitchFamily="34" charset="0"/>
                <a:ea typeface="Inter" pitchFamily="34" charset="-122"/>
                <a:cs typeface="Inter" pitchFamily="34" charset="-120"/>
              </a:rPr>
              <a:t>Amazon Kinesis is a family of data streaming and processing services that can be used to collect, process, and analyze real-time, streaming data. </a:t>
            </a:r>
            <a:endParaRPr dirty="0" sz="1750" lang="en-US"/>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PptxGenJS</cp:lastModifiedBy>
  <dcterms:created xsi:type="dcterms:W3CDTF">2023-07-24T04:19:56Z</dcterms:created>
  <dcterms:modified xsi:type="dcterms:W3CDTF">2023-07-24T15:51:08Z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d934755c3baf44878538a39d9d3c7468</vt:lpwstr>
  </property>
</Properties>
</file>